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6858000" cy="9144000"/>
  <p:embeddedFontLst>
    <p:embeddedFont>
      <p:font typeface="Aileron Bold" panose="020B0600000101010101" charset="0"/>
      <p:regular r:id="rId46"/>
    </p:embeddedFont>
    <p:embeddedFont>
      <p:font typeface="HY견고딕" panose="02030600000101010101" pitchFamily="18" charset="-127"/>
      <p:regular r:id="rId47"/>
    </p:embeddedFont>
    <p:embeddedFont>
      <p:font typeface="Aileron" panose="020B0600000101010101" charset="0"/>
      <p:regular r:id="rId48"/>
    </p:embeddedFont>
    <p:embeddedFont>
      <p:font typeface="Aileron Italics" panose="020B0600000101010101" charset="0"/>
      <p:regular r:id="rId49"/>
    </p:embeddedFont>
    <p:embeddedFont>
      <p:font typeface="Belleza" panose="020B0600000101010101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48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1AF57-4A65-4DCA-9430-4514AC377E0A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9927A-07C2-461E-9757-9AC58230B6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2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aaa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9927A-07C2-461E-9757-9AC58230B6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71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144:5005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9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8.sv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svg"/><Relationship Id="rId5" Type="http://schemas.openxmlformats.org/officeDocument/2006/relationships/image" Target="../media/image94.png"/><Relationship Id="rId4" Type="http://schemas.openxmlformats.org/officeDocument/2006/relationships/image" Target="../media/image9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1108" y="0"/>
            <a:ext cx="5330993" cy="10287000"/>
            <a:chOff x="0" y="0"/>
            <a:chExt cx="7107990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107990" cy="13716000"/>
              <a:chOff x="0" y="0"/>
              <a:chExt cx="1404047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404047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1404047" h="2709333">
                    <a:moveTo>
                      <a:pt x="0" y="0"/>
                    </a:moveTo>
                    <a:lnTo>
                      <a:pt x="1404047" y="0"/>
                    </a:lnTo>
                    <a:lnTo>
                      <a:pt x="140404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5D7963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28575"/>
                <a:ext cx="8128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17689" y="0"/>
              <a:ext cx="6272613" cy="13716000"/>
            </a:xfrm>
            <a:custGeom>
              <a:avLst/>
              <a:gdLst/>
              <a:ahLst/>
              <a:cxnLst/>
              <a:rect l="l" t="t" r="r" b="b"/>
              <a:pathLst>
                <a:path w="6272613" h="13716000">
                  <a:moveTo>
                    <a:pt x="0" y="0"/>
                  </a:moveTo>
                  <a:lnTo>
                    <a:pt x="6272612" y="0"/>
                  </a:lnTo>
                  <a:lnTo>
                    <a:pt x="6272612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88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534400" y="1632852"/>
            <a:ext cx="8915400" cy="7494608"/>
            <a:chOff x="-42465" y="571500"/>
            <a:chExt cx="11887199" cy="9992811"/>
          </a:xfrm>
        </p:grpSpPr>
        <p:sp>
          <p:nvSpPr>
            <p:cNvPr id="8" name="TextBox 8"/>
            <p:cNvSpPr txBox="1"/>
            <p:nvPr/>
          </p:nvSpPr>
          <p:spPr>
            <a:xfrm>
              <a:off x="127000" y="571500"/>
              <a:ext cx="11717734" cy="61555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010"/>
                </a:lnSpc>
              </a:pPr>
              <a:r>
                <a:rPr lang="en-US" sz="20012" dirty="0">
                  <a:solidFill>
                    <a:srgbClr val="000000"/>
                  </a:solidFill>
                  <a:latin typeface="Aileron Bold"/>
                </a:rPr>
                <a:t>GROW</a:t>
              </a:r>
            </a:p>
            <a:p>
              <a:pPr algn="ctr">
                <a:lnSpc>
                  <a:spcPts val="18010"/>
                </a:lnSpc>
              </a:pPr>
              <a:r>
                <a:rPr lang="en-US" sz="20012" dirty="0">
                  <a:solidFill>
                    <a:srgbClr val="000000"/>
                  </a:solidFill>
                  <a:latin typeface="Aileron Bold"/>
                </a:rPr>
                <a:t>GREEN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2465" y="722433"/>
              <a:ext cx="11743134" cy="61555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010"/>
                </a:lnSpc>
              </a:pPr>
              <a:r>
                <a:rPr lang="en-US" sz="20012" dirty="0">
                  <a:solidFill>
                    <a:srgbClr val="5D7963"/>
                  </a:solidFill>
                  <a:latin typeface="Aileron Bold"/>
                </a:rPr>
                <a:t>GROW</a:t>
              </a:r>
            </a:p>
            <a:p>
              <a:pPr algn="ctr">
                <a:lnSpc>
                  <a:spcPts val="18010"/>
                </a:lnSpc>
              </a:pPr>
              <a:r>
                <a:rPr lang="en-US" sz="20012" dirty="0">
                  <a:solidFill>
                    <a:srgbClr val="5D7963"/>
                  </a:solidFill>
                  <a:latin typeface="Aileron Bold"/>
                </a:rPr>
                <a:t>GREEN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65854" y="7007840"/>
              <a:ext cx="8767525" cy="1248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dirty="0">
                  <a:solidFill>
                    <a:srgbClr val="000000"/>
                  </a:solidFill>
                  <a:latin typeface="+mj-ea"/>
                  <a:ea typeface="+mj-ea"/>
                </a:rPr>
                <a:t>Team. 너 </a:t>
              </a:r>
              <a:r>
                <a:rPr lang="en-US" sz="5199" dirty="0" err="1">
                  <a:solidFill>
                    <a:srgbClr val="000000"/>
                  </a:solidFill>
                  <a:latin typeface="+mj-ea"/>
                  <a:ea typeface="+mj-ea"/>
                </a:rPr>
                <a:t>E팀이야</a:t>
              </a:r>
              <a:endParaRPr lang="en-US" sz="5199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08995" y="8865580"/>
              <a:ext cx="2668984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+mj-ea"/>
                  <a:ea typeface="+mj-ea"/>
                </a:rPr>
                <a:t>Front-end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708179" y="8998719"/>
              <a:ext cx="3529864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000000"/>
                  </a:solidFill>
                  <a:latin typeface="+mj-ea"/>
                  <a:ea typeface="+mj-ea"/>
                </a:rPr>
                <a:t>남동욱 김아영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708177" y="9850043"/>
              <a:ext cx="4612556" cy="6497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 dirty="0" err="1">
                  <a:solidFill>
                    <a:srgbClr val="000000"/>
                  </a:solidFill>
                  <a:latin typeface="+mj-ea"/>
                  <a:ea typeface="+mj-ea"/>
                </a:rPr>
                <a:t>김재경</a:t>
              </a:r>
              <a:r>
                <a:rPr lang="en-US" sz="2700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2700" dirty="0" err="1">
                  <a:solidFill>
                    <a:srgbClr val="000000"/>
                  </a:solidFill>
                  <a:latin typeface="+mj-ea"/>
                  <a:ea typeface="+mj-ea"/>
                </a:rPr>
                <a:t>배서윤</a:t>
              </a:r>
              <a:r>
                <a:rPr lang="en-US" sz="2700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2700" dirty="0" err="1">
                  <a:solidFill>
                    <a:srgbClr val="000000"/>
                  </a:solidFill>
                  <a:latin typeface="+mj-ea"/>
                  <a:ea typeface="+mj-ea"/>
                </a:rPr>
                <a:t>최우기</a:t>
              </a:r>
              <a:r>
                <a:rPr lang="en-US" sz="2700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708995" y="9743574"/>
              <a:ext cx="2565400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+mj-ea"/>
                  <a:ea typeface="+mj-ea"/>
                </a:rPr>
                <a:t>Back-end 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5479579" y="9046344"/>
              <a:ext cx="0" cy="1394883"/>
            </a:xfrm>
            <a:prstGeom prst="line">
              <a:avLst/>
            </a:prstGeom>
            <a:ln w="50800" cap="flat">
              <a:solidFill>
                <a:srgbClr val="5D7963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568645" cy="10287000"/>
            <a:chOff x="0" y="0"/>
            <a:chExt cx="959233" cy="2765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9233" cy="2765093"/>
            </a:xfrm>
            <a:custGeom>
              <a:avLst/>
              <a:gdLst/>
              <a:ahLst/>
              <a:cxnLst/>
              <a:rect l="l" t="t" r="r" b="b"/>
              <a:pathLst>
                <a:path w="959233" h="2765093">
                  <a:moveTo>
                    <a:pt x="0" y="0"/>
                  </a:moveTo>
                  <a:lnTo>
                    <a:pt x="959233" y="0"/>
                  </a:lnTo>
                  <a:lnTo>
                    <a:pt x="959233" y="2765093"/>
                  </a:lnTo>
                  <a:lnTo>
                    <a:pt x="0" y="276509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568645" y="0"/>
            <a:ext cx="14743947" cy="10287000"/>
          </a:xfrm>
          <a:custGeom>
            <a:avLst/>
            <a:gdLst/>
            <a:ahLst/>
            <a:cxnLst/>
            <a:rect l="l" t="t" r="r" b="b"/>
            <a:pathLst>
              <a:path w="14743947" h="10287000">
                <a:moveTo>
                  <a:pt x="0" y="0"/>
                </a:moveTo>
                <a:lnTo>
                  <a:pt x="14743947" y="0"/>
                </a:lnTo>
                <a:lnTo>
                  <a:pt x="147439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5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6650" y="3910009"/>
            <a:ext cx="268375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 err="1">
                <a:solidFill>
                  <a:srgbClr val="545454"/>
                </a:solidFill>
                <a:latin typeface="Aileron Bold"/>
              </a:rPr>
              <a:t>UI디자인</a:t>
            </a:r>
            <a:endParaRPr lang="en-US" sz="4999" dirty="0">
              <a:solidFill>
                <a:srgbClr val="545454"/>
              </a:solidFill>
              <a:latin typeface="Ailero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6650" y="4668836"/>
            <a:ext cx="2535345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545454"/>
                </a:solidFill>
                <a:latin typeface="Aileron Bold"/>
              </a:rPr>
              <a:t>(Figma)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-419100"/>
            <a:ext cx="19202399" cy="11239500"/>
            <a:chOff x="0" y="0"/>
            <a:chExt cx="25603199" cy="1498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101" b="6101"/>
            <a:stretch>
              <a:fillRect/>
            </a:stretch>
          </p:blipFill>
          <p:spPr>
            <a:xfrm>
              <a:off x="0" y="0"/>
              <a:ext cx="25603199" cy="1498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651097" y="1248891"/>
            <a:ext cx="8909606" cy="7789218"/>
            <a:chOff x="0" y="0"/>
            <a:chExt cx="2935493" cy="25663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35493" cy="2566352"/>
            </a:xfrm>
            <a:custGeom>
              <a:avLst/>
              <a:gdLst/>
              <a:ahLst/>
              <a:cxnLst/>
              <a:rect l="l" t="t" r="r" b="b"/>
              <a:pathLst>
                <a:path w="2935493" h="2566352">
                  <a:moveTo>
                    <a:pt x="0" y="0"/>
                  </a:moveTo>
                  <a:lnTo>
                    <a:pt x="2935493" y="0"/>
                  </a:lnTo>
                  <a:lnTo>
                    <a:pt x="2935493" y="2566352"/>
                  </a:lnTo>
                  <a:lnTo>
                    <a:pt x="0" y="25663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8593500" y="5827723"/>
            <a:ext cx="1024800" cy="0"/>
          </a:xfrm>
          <a:prstGeom prst="line">
            <a:avLst/>
          </a:prstGeom>
          <a:ln w="47625" cap="flat">
            <a:solidFill>
              <a:srgbClr val="CEC7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377965" y="2439455"/>
            <a:ext cx="1532070" cy="1532070"/>
          </a:xfrm>
          <a:custGeom>
            <a:avLst/>
            <a:gdLst/>
            <a:ahLst/>
            <a:cxnLst/>
            <a:rect l="l" t="t" r="r" b="b"/>
            <a:pathLst>
              <a:path w="1532070" h="1532070">
                <a:moveTo>
                  <a:pt x="0" y="0"/>
                </a:moveTo>
                <a:lnTo>
                  <a:pt x="1532070" y="0"/>
                </a:lnTo>
                <a:lnTo>
                  <a:pt x="1532070" y="1532069"/>
                </a:lnTo>
                <a:lnTo>
                  <a:pt x="0" y="1532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23153" y="3913388"/>
            <a:ext cx="7165493" cy="1395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3"/>
              </a:lnSpc>
            </a:pPr>
            <a:r>
              <a:rPr lang="en-US" sz="4800" dirty="0" err="1">
                <a:solidFill>
                  <a:srgbClr val="545454"/>
                </a:solidFill>
                <a:latin typeface="Belleza"/>
              </a:rPr>
              <a:t>MyPlant</a:t>
            </a:r>
            <a:r>
              <a:rPr lang="en-US" sz="4800" dirty="0">
                <a:solidFill>
                  <a:srgbClr val="545454"/>
                </a:solidFill>
                <a:latin typeface="Belleza"/>
              </a:rPr>
              <a:t> </a:t>
            </a:r>
            <a:r>
              <a:rPr lang="en-US" sz="48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sz="48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5423"/>
              </a:lnSpc>
            </a:pPr>
            <a:r>
              <a:rPr lang="en-US" sz="48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sz="48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sz="48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r>
              <a:rPr lang="en-US" sz="48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sz="48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</a:t>
            </a:r>
            <a:endParaRPr lang="en-US" sz="48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3153" y="6378613"/>
            <a:ext cx="7165493" cy="851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5805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남동욱</a:t>
            </a:r>
            <a:endParaRPr lang="en-US" sz="5805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FFFFFF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17405" y="307533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3" y="0"/>
                </a:lnTo>
                <a:lnTo>
                  <a:pt x="5105903" y="9671934"/>
                </a:lnTo>
                <a:lnTo>
                  <a:pt x="0" y="9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81003" y="372858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3" y="0"/>
                </a:lnTo>
                <a:lnTo>
                  <a:pt x="5105903" y="9671935"/>
                </a:lnTo>
                <a:lnTo>
                  <a:pt x="0" y="9671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677" y="287318"/>
            <a:ext cx="7482124" cy="213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45454"/>
                </a:solidFill>
                <a:latin typeface="Aileron Bold"/>
              </a:rPr>
              <a:t>My Plant</a:t>
            </a:r>
          </a:p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리스트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2686" y="2693457"/>
            <a:ext cx="8553323" cy="670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000" dirty="0" err="1">
                <a:solidFill>
                  <a:srgbClr val="545454"/>
                </a:solidFill>
                <a:latin typeface="+mn-ea"/>
              </a:rPr>
              <a:t>등록</a:t>
            </a:r>
            <a:r>
              <a:rPr lang="en-US" sz="3000" dirty="0">
                <a:solidFill>
                  <a:srgbClr val="545454"/>
                </a:solidFill>
                <a:latin typeface="+mn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페이지</a:t>
            </a:r>
            <a:endParaRPr lang="en-US" sz="3000" dirty="0">
              <a:solidFill>
                <a:srgbClr val="545454"/>
              </a:solidFill>
              <a:latin typeface="+mn-ea"/>
            </a:endParaRPr>
          </a:p>
          <a:p>
            <a:pPr>
              <a:lnSpc>
                <a:spcPts val="5883"/>
              </a:lnSpc>
            </a:pPr>
            <a:r>
              <a:rPr lang="en-US" sz="3000" dirty="0">
                <a:solidFill>
                  <a:srgbClr val="545454"/>
                </a:solidFill>
                <a:latin typeface="+mn-ea"/>
              </a:rPr>
              <a:t>     -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식물종류</a:t>
            </a:r>
            <a:endParaRPr lang="en-US" sz="3000" dirty="0">
              <a:solidFill>
                <a:srgbClr val="545454"/>
              </a:solidFill>
              <a:latin typeface="+mn-ea"/>
            </a:endParaRPr>
          </a:p>
          <a:p>
            <a:pPr>
              <a:lnSpc>
                <a:spcPts val="5883"/>
              </a:lnSpc>
            </a:pPr>
            <a:r>
              <a:rPr lang="en-US" sz="3000" dirty="0">
                <a:solidFill>
                  <a:srgbClr val="545454"/>
                </a:solidFill>
                <a:latin typeface="+mn-ea"/>
              </a:rPr>
              <a:t>     -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식물애칭</a:t>
            </a:r>
            <a:endParaRPr lang="en-US" sz="3000" dirty="0">
              <a:solidFill>
                <a:srgbClr val="545454"/>
              </a:solidFill>
              <a:latin typeface="+mn-ea"/>
            </a:endParaRPr>
          </a:p>
          <a:p>
            <a:pPr>
              <a:lnSpc>
                <a:spcPts val="5883"/>
              </a:lnSpc>
            </a:pPr>
            <a:r>
              <a:rPr lang="en-US" sz="3000" dirty="0">
                <a:solidFill>
                  <a:srgbClr val="545454"/>
                </a:solidFill>
                <a:latin typeface="+mn-ea"/>
              </a:rPr>
              <a:t>     -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데려온</a:t>
            </a:r>
            <a:r>
              <a:rPr lang="en-US" sz="3000" dirty="0">
                <a:solidFill>
                  <a:srgbClr val="545454"/>
                </a:solidFill>
                <a:latin typeface="+mn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날짜</a:t>
            </a:r>
            <a:endParaRPr lang="en-US" sz="3000" dirty="0">
              <a:solidFill>
                <a:srgbClr val="545454"/>
              </a:solidFill>
              <a:latin typeface="+mn-ea"/>
            </a:endParaRPr>
          </a:p>
          <a:p>
            <a:pPr>
              <a:lnSpc>
                <a:spcPts val="5883"/>
              </a:lnSpc>
            </a:pPr>
            <a:r>
              <a:rPr lang="en-US" sz="3000" dirty="0">
                <a:solidFill>
                  <a:srgbClr val="545454"/>
                </a:solidFill>
                <a:latin typeface="+mn-ea"/>
              </a:rPr>
              <a:t>     -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식물이미지</a:t>
            </a:r>
            <a:r>
              <a:rPr lang="en-US" sz="3000" dirty="0">
                <a:solidFill>
                  <a:srgbClr val="545454"/>
                </a:solidFill>
                <a:latin typeface="+mn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업로드</a:t>
            </a:r>
            <a:endParaRPr lang="en-US" sz="3000" dirty="0">
              <a:solidFill>
                <a:srgbClr val="545454"/>
              </a:solidFill>
              <a:latin typeface="+mn-ea"/>
            </a:endParaRPr>
          </a:p>
          <a:p>
            <a:pPr>
              <a:lnSpc>
                <a:spcPts val="5883"/>
              </a:lnSpc>
            </a:pPr>
            <a:r>
              <a:rPr lang="en-US" sz="3000" dirty="0">
                <a:solidFill>
                  <a:srgbClr val="545454"/>
                </a:solidFill>
                <a:latin typeface="+mn-ea"/>
              </a:rPr>
              <a:t>     - </a:t>
            </a:r>
            <a:r>
              <a:rPr lang="en-US" sz="3000" dirty="0" err="1" smtClean="0">
                <a:solidFill>
                  <a:srgbClr val="545454"/>
                </a:solidFill>
                <a:latin typeface="+mn-ea"/>
              </a:rPr>
              <a:t>메모</a:t>
            </a:r>
            <a:endParaRPr lang="en-US" sz="3000" dirty="0">
              <a:solidFill>
                <a:srgbClr val="545454"/>
              </a:solidFill>
              <a:latin typeface="+mn-ea"/>
            </a:endParaRPr>
          </a:p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000" dirty="0" err="1">
                <a:solidFill>
                  <a:srgbClr val="545454"/>
                </a:solidFill>
                <a:latin typeface="+mn-ea"/>
              </a:rPr>
              <a:t>리스트페이지</a:t>
            </a:r>
            <a:endParaRPr lang="en-US" sz="3000" dirty="0">
              <a:solidFill>
                <a:srgbClr val="545454"/>
              </a:solidFill>
              <a:latin typeface="+mn-ea"/>
            </a:endParaRPr>
          </a:p>
          <a:p>
            <a:pPr>
              <a:lnSpc>
                <a:spcPts val="5883"/>
              </a:lnSpc>
            </a:pPr>
            <a:r>
              <a:rPr lang="en-US" sz="3000" dirty="0">
                <a:solidFill>
                  <a:srgbClr val="545454"/>
                </a:solidFill>
                <a:latin typeface="+mn-ea"/>
              </a:rPr>
              <a:t>    -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등록페이지에서</a:t>
            </a:r>
            <a:r>
              <a:rPr lang="en-US" sz="3000" dirty="0">
                <a:solidFill>
                  <a:srgbClr val="545454"/>
                </a:solidFill>
                <a:latin typeface="+mn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작성된</a:t>
            </a:r>
            <a:r>
              <a:rPr lang="en-US" sz="3000" dirty="0">
                <a:solidFill>
                  <a:srgbClr val="545454"/>
                </a:solidFill>
                <a:latin typeface="+mn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내용</a:t>
            </a:r>
            <a:r>
              <a:rPr lang="en-US" sz="3000" dirty="0">
                <a:solidFill>
                  <a:srgbClr val="545454"/>
                </a:solidFill>
                <a:latin typeface="+mn-ea"/>
              </a:rPr>
              <a:t> </a:t>
            </a:r>
          </a:p>
          <a:p>
            <a:pPr>
              <a:lnSpc>
                <a:spcPts val="5883"/>
              </a:lnSpc>
              <a:spcBef>
                <a:spcPct val="0"/>
              </a:spcBef>
            </a:pPr>
            <a:r>
              <a:rPr lang="en-US" sz="3000" dirty="0">
                <a:solidFill>
                  <a:srgbClr val="545454"/>
                </a:solidFill>
                <a:latin typeface="+mn-ea"/>
              </a:rPr>
              <a:t>     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리스트</a:t>
            </a:r>
            <a:r>
              <a:rPr lang="en-US" sz="3000" dirty="0">
                <a:solidFill>
                  <a:srgbClr val="545454"/>
                </a:solidFill>
                <a:latin typeface="+mn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페이지에</a:t>
            </a:r>
            <a:r>
              <a:rPr lang="en-US" sz="3000" dirty="0">
                <a:solidFill>
                  <a:srgbClr val="545454"/>
                </a:solidFill>
                <a:latin typeface="+mn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n-ea"/>
              </a:rPr>
              <a:t>등록</a:t>
            </a:r>
            <a:endParaRPr lang="en-US" sz="3000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2062" y="307533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3" y="0"/>
                </a:lnTo>
                <a:lnTo>
                  <a:pt x="5105903" y="9671934"/>
                </a:lnTo>
                <a:lnTo>
                  <a:pt x="0" y="9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17918" y="307533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3" y="0"/>
                </a:lnTo>
                <a:lnTo>
                  <a:pt x="5105903" y="9671934"/>
                </a:lnTo>
                <a:lnTo>
                  <a:pt x="0" y="9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677" y="392093"/>
            <a:ext cx="7482124" cy="213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45454"/>
                </a:solidFill>
                <a:latin typeface="Aileron Bold"/>
              </a:rPr>
              <a:t>My Plant</a:t>
            </a:r>
          </a:p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2686" y="3467100"/>
            <a:ext cx="8553323" cy="4436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상세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페이지</a:t>
            </a:r>
            <a:endParaRPr lang="en-US" sz="3000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</a:pP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    -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List페이지에서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목록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클릭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시</a:t>
            </a:r>
          </a:p>
          <a:p>
            <a:pPr>
              <a:lnSpc>
                <a:spcPts val="5883"/>
              </a:lnSpc>
            </a:pP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     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식물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내용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상세페지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이동</a:t>
            </a:r>
            <a:endParaRPr lang="en-US" sz="3000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</a:pPr>
            <a:endParaRPr lang="en-US" sz="3000" dirty="0">
              <a:solidFill>
                <a:srgbClr val="545454"/>
              </a:solidFill>
              <a:latin typeface="+mj-ea"/>
              <a:ea typeface="+mj-ea"/>
            </a:endParaRPr>
          </a:p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수정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페이지</a:t>
            </a:r>
            <a:endParaRPr lang="en-US" sz="3000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  <a:spcBef>
                <a:spcPct val="0"/>
              </a:spcBef>
            </a:pP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   -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식물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내용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글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수정</a:t>
            </a:r>
            <a:endParaRPr lang="en-US" sz="3000" dirty="0">
              <a:solidFill>
                <a:srgbClr val="545454"/>
              </a:solidFill>
              <a:latin typeface="+mj-ea"/>
              <a:ea typeface="+mj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26750" y="279314"/>
            <a:ext cx="5061340" cy="9700153"/>
          </a:xfrm>
          <a:custGeom>
            <a:avLst/>
            <a:gdLst/>
            <a:ahLst/>
            <a:cxnLst/>
            <a:rect l="l" t="t" r="r" b="b"/>
            <a:pathLst>
              <a:path w="5061340" h="9700153">
                <a:moveTo>
                  <a:pt x="0" y="0"/>
                </a:moveTo>
                <a:lnTo>
                  <a:pt x="5061340" y="0"/>
                </a:lnTo>
                <a:lnTo>
                  <a:pt x="5061340" y="9700153"/>
                </a:lnTo>
                <a:lnTo>
                  <a:pt x="0" y="9700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0677" y="392093"/>
            <a:ext cx="748212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45454"/>
                </a:solidFill>
                <a:latin typeface="Aileron Bold"/>
              </a:rPr>
              <a:t>My Plant</a:t>
            </a:r>
          </a:p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2686" y="3388243"/>
            <a:ext cx="7168901" cy="1464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상세페이지에서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삭제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클릭</a:t>
            </a:r>
            <a:endParaRPr lang="en-US" sz="3000" dirty="0">
              <a:solidFill>
                <a:srgbClr val="545454"/>
              </a:solidFill>
              <a:latin typeface="+mj-ea"/>
              <a:ea typeface="+mj-ea"/>
            </a:endParaRPr>
          </a:p>
          <a:p>
            <a:pPr marL="907282" lvl="1" indent="-453641">
              <a:lnSpc>
                <a:spcPts val="5883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모달창이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뜨면서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삭제</a:t>
            </a:r>
            <a:r>
              <a:rPr lang="en-US" sz="30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000" dirty="0" err="1">
                <a:solidFill>
                  <a:srgbClr val="545454"/>
                </a:solidFill>
                <a:latin typeface="+mj-ea"/>
                <a:ea typeface="+mj-ea"/>
              </a:rPr>
              <a:t>가능</a:t>
            </a:r>
            <a:endParaRPr lang="en-US" sz="3000" dirty="0">
              <a:solidFill>
                <a:srgbClr val="545454"/>
              </a:solidFill>
              <a:latin typeface="+mj-ea"/>
              <a:ea typeface="+mj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-419100"/>
            <a:ext cx="19202399" cy="11239500"/>
            <a:chOff x="0" y="0"/>
            <a:chExt cx="25603199" cy="1498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101" b="6101"/>
            <a:stretch>
              <a:fillRect/>
            </a:stretch>
          </p:blipFill>
          <p:spPr>
            <a:xfrm>
              <a:off x="0" y="0"/>
              <a:ext cx="25603199" cy="1498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689197" y="1248891"/>
            <a:ext cx="8909606" cy="7789218"/>
            <a:chOff x="0" y="0"/>
            <a:chExt cx="2935493" cy="25663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35493" cy="2566352"/>
            </a:xfrm>
            <a:custGeom>
              <a:avLst/>
              <a:gdLst/>
              <a:ahLst/>
              <a:cxnLst/>
              <a:rect l="l" t="t" r="r" b="b"/>
              <a:pathLst>
                <a:path w="2935493" h="2566352">
                  <a:moveTo>
                    <a:pt x="0" y="0"/>
                  </a:moveTo>
                  <a:lnTo>
                    <a:pt x="2935493" y="0"/>
                  </a:lnTo>
                  <a:lnTo>
                    <a:pt x="2935493" y="2566352"/>
                  </a:lnTo>
                  <a:lnTo>
                    <a:pt x="0" y="25663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8593500" y="5827723"/>
            <a:ext cx="1024800" cy="0"/>
          </a:xfrm>
          <a:prstGeom prst="line">
            <a:avLst/>
          </a:prstGeom>
          <a:ln w="47625" cap="flat">
            <a:solidFill>
              <a:srgbClr val="CEC7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377965" y="2439455"/>
            <a:ext cx="1532070" cy="1532070"/>
          </a:xfrm>
          <a:custGeom>
            <a:avLst/>
            <a:gdLst/>
            <a:ahLst/>
            <a:cxnLst/>
            <a:rect l="l" t="t" r="r" b="b"/>
            <a:pathLst>
              <a:path w="1532070" h="1532070">
                <a:moveTo>
                  <a:pt x="0" y="0"/>
                </a:moveTo>
                <a:lnTo>
                  <a:pt x="1532070" y="0"/>
                </a:lnTo>
                <a:lnTo>
                  <a:pt x="1532070" y="1532069"/>
                </a:lnTo>
                <a:lnTo>
                  <a:pt x="0" y="1532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23153" y="3913388"/>
            <a:ext cx="7165493" cy="1395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3"/>
              </a:lnSpc>
            </a:pPr>
            <a:r>
              <a:rPr lang="en-US" sz="4800" dirty="0" err="1">
                <a:solidFill>
                  <a:srgbClr val="545454"/>
                </a:solidFill>
                <a:latin typeface="Belleza"/>
              </a:rPr>
              <a:t>Main,Todo,Diary</a:t>
            </a:r>
            <a:r>
              <a:rPr lang="en-US" sz="4800" dirty="0">
                <a:solidFill>
                  <a:srgbClr val="545454"/>
                </a:solidFill>
                <a:latin typeface="Belleza"/>
              </a:rPr>
              <a:t> </a:t>
            </a:r>
            <a:r>
              <a:rPr lang="en-US" sz="48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sz="48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5423"/>
              </a:lnSpc>
            </a:pPr>
            <a:r>
              <a:rPr lang="en-US" sz="48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sz="48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sz="48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r>
              <a:rPr lang="en-US" sz="48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sz="48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</a:t>
            </a:r>
            <a:endParaRPr lang="en-US" sz="48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3153" y="6378613"/>
            <a:ext cx="7165493" cy="851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5805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김아영</a:t>
            </a:r>
            <a:endParaRPr lang="en-US" sz="5805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FFFFFF"/>
                </a:solidFill>
                <a:ea typeface="Aileron"/>
              </a:rPr>
              <a:t>발표자 프론트팀 김아영님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2055" y="2162175"/>
            <a:ext cx="13542796" cy="7379939"/>
          </a:xfrm>
          <a:custGeom>
            <a:avLst/>
            <a:gdLst/>
            <a:ahLst/>
            <a:cxnLst/>
            <a:rect l="l" t="t" r="r" b="b"/>
            <a:pathLst>
              <a:path w="13542796" h="7379939">
                <a:moveTo>
                  <a:pt x="0" y="0"/>
                </a:moveTo>
                <a:lnTo>
                  <a:pt x="13542796" y="0"/>
                </a:lnTo>
                <a:lnTo>
                  <a:pt x="13542796" y="7379939"/>
                </a:lnTo>
                <a:lnTo>
                  <a:pt x="0" y="7379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43191" y="378046"/>
            <a:ext cx="13440524" cy="3985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웹,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모바일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화면의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설계와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디자인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</a:t>
            </a: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8959"/>
              </a:lnSpc>
            </a:pP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8959"/>
              </a:lnSpc>
              <a:spcBef>
                <a:spcPct val="0"/>
              </a:spcBef>
            </a:pP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김아영님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92082" y="2714500"/>
            <a:ext cx="3738981" cy="9013805"/>
          </a:xfrm>
          <a:custGeom>
            <a:avLst/>
            <a:gdLst/>
            <a:ahLst/>
            <a:cxnLst/>
            <a:rect l="l" t="t" r="r" b="b"/>
            <a:pathLst>
              <a:path w="3738981" h="9013805">
                <a:moveTo>
                  <a:pt x="0" y="0"/>
                </a:moveTo>
                <a:lnTo>
                  <a:pt x="3738981" y="0"/>
                </a:lnTo>
                <a:lnTo>
                  <a:pt x="3738981" y="9013805"/>
                </a:lnTo>
                <a:lnTo>
                  <a:pt x="0" y="901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67134" y="1781175"/>
            <a:ext cx="6578046" cy="9000994"/>
          </a:xfrm>
          <a:custGeom>
            <a:avLst/>
            <a:gdLst/>
            <a:ahLst/>
            <a:cxnLst/>
            <a:rect l="l" t="t" r="r" b="b"/>
            <a:pathLst>
              <a:path w="6578046" h="9000994">
                <a:moveTo>
                  <a:pt x="0" y="0"/>
                </a:moveTo>
                <a:lnTo>
                  <a:pt x="6578046" y="0"/>
                </a:lnTo>
                <a:lnTo>
                  <a:pt x="6578046" y="9000994"/>
                </a:lnTo>
                <a:lnTo>
                  <a:pt x="0" y="9000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9276" y="447992"/>
            <a:ext cx="16475992" cy="257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프로젝트에</a:t>
            </a:r>
            <a:r>
              <a:rPr lang="en-US" sz="4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공통적으로</a:t>
            </a:r>
            <a:r>
              <a:rPr lang="en-US" sz="4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사용되는</a:t>
            </a:r>
            <a:r>
              <a:rPr lang="en-US" sz="4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글로벌</a:t>
            </a:r>
            <a:r>
              <a:rPr lang="en-US" sz="4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스타일</a:t>
            </a:r>
            <a:r>
              <a:rPr lang="en-US" sz="4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설정</a:t>
            </a:r>
            <a:endParaRPr lang="en-US" sz="4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ts val="6860"/>
              </a:lnSpc>
            </a:pP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레이아웃</a:t>
            </a:r>
            <a:r>
              <a:rPr lang="en-US" sz="4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컴포넌트</a:t>
            </a:r>
            <a:r>
              <a:rPr lang="en-US" sz="4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sz="4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ts val="6860"/>
              </a:lnSpc>
              <a:spcBef>
                <a:spcPct val="0"/>
              </a:spcBef>
            </a:pPr>
            <a:endParaRPr lang="en-US" sz="4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김아영님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2082" y="2256335"/>
            <a:ext cx="2999261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545454"/>
                </a:solidFill>
                <a:latin typeface="Aileron"/>
              </a:rPr>
              <a:t>GlobalStyle.js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67134" y="1318852"/>
            <a:ext cx="2999261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545454"/>
                </a:solidFill>
                <a:latin typeface="Aileron"/>
              </a:rPr>
              <a:t>Layout.js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96463" y="372858"/>
            <a:ext cx="5036931" cy="9541283"/>
          </a:xfrm>
          <a:custGeom>
            <a:avLst/>
            <a:gdLst/>
            <a:ahLst/>
            <a:cxnLst/>
            <a:rect l="l" t="t" r="r" b="b"/>
            <a:pathLst>
              <a:path w="5036931" h="9541283">
                <a:moveTo>
                  <a:pt x="0" y="0"/>
                </a:moveTo>
                <a:lnTo>
                  <a:pt x="5036931" y="0"/>
                </a:lnTo>
                <a:lnTo>
                  <a:pt x="5036931" y="9541284"/>
                </a:lnTo>
                <a:lnTo>
                  <a:pt x="0" y="9541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276" y="419417"/>
            <a:ext cx="6271786" cy="10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545454"/>
                </a:solidFill>
                <a:latin typeface="Aileron Bold"/>
              </a:rPr>
              <a:t> </a:t>
            </a:r>
            <a:r>
              <a:rPr lang="en-US" sz="6399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인트로</a:t>
            </a:r>
            <a:r>
              <a:rPr lang="en-US" sz="6399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6399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sz="6399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0677" y="2176299"/>
            <a:ext cx="8553323" cy="72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spcBef>
                <a:spcPct val="0"/>
              </a:spcBef>
              <a:buFont typeface="Arial"/>
              <a:buChar char="•"/>
            </a:pPr>
            <a:r>
              <a:rPr lang="en-US" sz="4202" dirty="0" err="1">
                <a:solidFill>
                  <a:srgbClr val="545454"/>
                </a:solidFill>
                <a:ea typeface="Aileron"/>
              </a:rPr>
              <a:t>식물</a:t>
            </a:r>
            <a:r>
              <a:rPr lang="en-US" sz="4202" dirty="0">
                <a:solidFill>
                  <a:srgbClr val="545454"/>
                </a:solidFill>
                <a:ea typeface="Aileron"/>
              </a:rPr>
              <a:t> </a:t>
            </a:r>
            <a:r>
              <a:rPr lang="en-US" sz="4202" dirty="0" err="1">
                <a:solidFill>
                  <a:srgbClr val="545454"/>
                </a:solidFill>
                <a:ea typeface="Aileron"/>
              </a:rPr>
              <a:t>투두</a:t>
            </a:r>
            <a:r>
              <a:rPr lang="en-US" sz="4202" dirty="0">
                <a:solidFill>
                  <a:srgbClr val="545454"/>
                </a:solidFill>
                <a:ea typeface="Aileron"/>
              </a:rPr>
              <a:t> </a:t>
            </a:r>
            <a:r>
              <a:rPr lang="en-US" sz="4202" dirty="0" err="1">
                <a:solidFill>
                  <a:srgbClr val="545454"/>
                </a:solidFill>
                <a:ea typeface="Aileron"/>
              </a:rPr>
              <a:t>리스트</a:t>
            </a:r>
            <a:r>
              <a:rPr lang="en-US" sz="4202" dirty="0">
                <a:solidFill>
                  <a:srgbClr val="545454"/>
                </a:solidFill>
                <a:ea typeface="Aileron"/>
              </a:rPr>
              <a:t> 첫 </a:t>
            </a:r>
            <a:r>
              <a:rPr lang="en-US" sz="4202" dirty="0" err="1">
                <a:solidFill>
                  <a:srgbClr val="545454"/>
                </a:solidFill>
                <a:ea typeface="Aileron"/>
              </a:rPr>
              <a:t>시작</a:t>
            </a:r>
            <a:r>
              <a:rPr lang="en-US" sz="4202" dirty="0">
                <a:solidFill>
                  <a:srgbClr val="545454"/>
                </a:solidFill>
                <a:ea typeface="Aileron"/>
              </a:rPr>
              <a:t> </a:t>
            </a:r>
            <a:r>
              <a:rPr lang="en-US" sz="4202" dirty="0" err="1">
                <a:solidFill>
                  <a:srgbClr val="545454"/>
                </a:solidFill>
                <a:ea typeface="Aileron"/>
              </a:rPr>
              <a:t>페이지</a:t>
            </a:r>
            <a:endParaRPr lang="en-US" sz="4202" dirty="0">
              <a:solidFill>
                <a:srgbClr val="545454"/>
              </a:solidFill>
              <a:ea typeface="Ailero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김아영님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5819" y="372858"/>
            <a:ext cx="5036931" cy="9541283"/>
          </a:xfrm>
          <a:custGeom>
            <a:avLst/>
            <a:gdLst/>
            <a:ahLst/>
            <a:cxnLst/>
            <a:rect l="l" t="t" r="r" b="b"/>
            <a:pathLst>
              <a:path w="5036931" h="9541283">
                <a:moveTo>
                  <a:pt x="0" y="0"/>
                </a:moveTo>
                <a:lnTo>
                  <a:pt x="5036931" y="0"/>
                </a:lnTo>
                <a:lnTo>
                  <a:pt x="5036931" y="9541284"/>
                </a:lnTo>
                <a:lnTo>
                  <a:pt x="0" y="9541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59802" y="249033"/>
            <a:ext cx="7644439" cy="1005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네비게이션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컴포넌트</a:t>
            </a: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" y="2131413"/>
            <a:ext cx="6518958" cy="194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1581" lvl="1" indent="-400791">
              <a:lnSpc>
                <a:spcPts val="5197"/>
              </a:lnSpc>
              <a:buFont typeface="Arial"/>
              <a:buChar char="•"/>
            </a:pPr>
            <a:r>
              <a:rPr lang="en-US" sz="3712" dirty="0" err="1">
                <a:solidFill>
                  <a:srgbClr val="545454"/>
                </a:solidFill>
                <a:latin typeface="+mj-ea"/>
                <a:ea typeface="+mj-ea"/>
              </a:rPr>
              <a:t>네비게이션</a:t>
            </a:r>
            <a:endParaRPr lang="en-US" sz="3712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197"/>
              </a:lnSpc>
            </a:pPr>
            <a:r>
              <a:rPr lang="en-US" sz="3712" dirty="0">
                <a:solidFill>
                  <a:srgbClr val="545454"/>
                </a:solidFill>
                <a:latin typeface="+mj-ea"/>
                <a:ea typeface="+mj-ea"/>
              </a:rPr>
              <a:t>      - </a:t>
            </a:r>
            <a:r>
              <a:rPr lang="en-US" sz="3712" dirty="0" err="1">
                <a:solidFill>
                  <a:srgbClr val="545454"/>
                </a:solidFill>
                <a:latin typeface="+mj-ea"/>
                <a:ea typeface="+mj-ea"/>
              </a:rPr>
              <a:t>상단</a:t>
            </a:r>
            <a:r>
              <a:rPr lang="en-US" sz="3712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712" dirty="0" err="1">
                <a:solidFill>
                  <a:srgbClr val="545454"/>
                </a:solidFill>
                <a:latin typeface="+mj-ea"/>
                <a:ea typeface="+mj-ea"/>
              </a:rPr>
              <a:t>오른쪽</a:t>
            </a:r>
            <a:r>
              <a:rPr lang="en-US" sz="3712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712" dirty="0" err="1">
                <a:solidFill>
                  <a:srgbClr val="545454"/>
                </a:solidFill>
                <a:latin typeface="+mj-ea"/>
                <a:ea typeface="+mj-ea"/>
              </a:rPr>
              <a:t>햄버거</a:t>
            </a:r>
            <a:r>
              <a:rPr lang="en-US" sz="3712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712" dirty="0" err="1">
                <a:solidFill>
                  <a:srgbClr val="545454"/>
                </a:solidFill>
                <a:latin typeface="+mj-ea"/>
                <a:ea typeface="+mj-ea"/>
              </a:rPr>
              <a:t>버튼</a:t>
            </a:r>
            <a:r>
              <a:rPr lang="en-US" sz="3712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ts val="5197"/>
              </a:lnSpc>
              <a:spcBef>
                <a:spcPct val="0"/>
              </a:spcBef>
            </a:pPr>
            <a:r>
              <a:rPr lang="en-US" sz="3712" dirty="0">
                <a:solidFill>
                  <a:srgbClr val="545454"/>
                </a:solidFill>
                <a:latin typeface="+mj-ea"/>
                <a:ea typeface="+mj-ea"/>
              </a:rPr>
              <a:t>        </a:t>
            </a:r>
            <a:r>
              <a:rPr lang="en-US" sz="3712" dirty="0" err="1">
                <a:solidFill>
                  <a:srgbClr val="545454"/>
                </a:solidFill>
                <a:latin typeface="+mj-ea"/>
                <a:ea typeface="+mj-ea"/>
              </a:rPr>
              <a:t>클릭</a:t>
            </a:r>
            <a:r>
              <a:rPr lang="en-US" sz="3712" dirty="0">
                <a:solidFill>
                  <a:srgbClr val="545454"/>
                </a:solidFill>
                <a:latin typeface="+mj-ea"/>
                <a:ea typeface="+mj-ea"/>
              </a:rPr>
              <a:t> 시 </a:t>
            </a:r>
            <a:r>
              <a:rPr lang="en-US" sz="3712" dirty="0" err="1">
                <a:solidFill>
                  <a:srgbClr val="545454"/>
                </a:solidFill>
                <a:latin typeface="+mj-ea"/>
                <a:ea typeface="+mj-ea"/>
              </a:rPr>
              <a:t>메뉴</a:t>
            </a:r>
            <a:r>
              <a:rPr lang="en-US" sz="3712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712" dirty="0" err="1">
                <a:solidFill>
                  <a:srgbClr val="545454"/>
                </a:solidFill>
                <a:latin typeface="+mj-ea"/>
                <a:ea typeface="+mj-ea"/>
              </a:rPr>
              <a:t>펼쳐짐</a:t>
            </a:r>
            <a:endParaRPr lang="en-US" sz="3712" dirty="0">
              <a:solidFill>
                <a:srgbClr val="545454"/>
              </a:solidFill>
              <a:latin typeface="+mj-ea"/>
              <a:ea typeface="+mj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김아영님</a:t>
            </a:r>
          </a:p>
        </p:txBody>
      </p:sp>
      <p:sp>
        <p:nvSpPr>
          <p:cNvPr id="6" name="Freeform 6"/>
          <p:cNvSpPr/>
          <p:nvPr/>
        </p:nvSpPr>
        <p:spPr>
          <a:xfrm>
            <a:off x="7857172" y="307533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3" y="0"/>
                </a:lnTo>
                <a:lnTo>
                  <a:pt x="5105903" y="9671934"/>
                </a:lnTo>
                <a:lnTo>
                  <a:pt x="0" y="9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506520"/>
            <a:chOff x="0" y="0"/>
            <a:chExt cx="347980" cy="3554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7980" cy="3554057"/>
            </a:xfrm>
            <a:custGeom>
              <a:avLst/>
              <a:gdLst/>
              <a:ahLst/>
              <a:cxnLst/>
              <a:rect l="l" t="t" r="r" b="b"/>
              <a:pathLst>
                <a:path w="347980" h="3554057">
                  <a:moveTo>
                    <a:pt x="0" y="0"/>
                  </a:moveTo>
                  <a:lnTo>
                    <a:pt x="347980" y="0"/>
                  </a:lnTo>
                  <a:lnTo>
                    <a:pt x="347980" y="3554057"/>
                  </a:lnTo>
                  <a:lnTo>
                    <a:pt x="0" y="3554057"/>
                  </a:lnTo>
                  <a:close/>
                </a:path>
              </a:pathLst>
            </a:custGeom>
            <a:solidFill>
              <a:srgbClr val="CEC7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417755" y="1239717"/>
            <a:ext cx="11452489" cy="7914722"/>
            <a:chOff x="0" y="142875"/>
            <a:chExt cx="15269986" cy="10552962"/>
          </a:xfrm>
        </p:grpSpPr>
        <p:sp>
          <p:nvSpPr>
            <p:cNvPr id="5" name="Freeform 5"/>
            <p:cNvSpPr/>
            <p:nvPr/>
          </p:nvSpPr>
          <p:spPr>
            <a:xfrm>
              <a:off x="0" y="4777012"/>
              <a:ext cx="5374026" cy="3461993"/>
            </a:xfrm>
            <a:custGeom>
              <a:avLst/>
              <a:gdLst/>
              <a:ahLst/>
              <a:cxnLst/>
              <a:rect l="l" t="t" r="r" b="b"/>
              <a:pathLst>
                <a:path w="5374026" h="3461993">
                  <a:moveTo>
                    <a:pt x="0" y="0"/>
                  </a:moveTo>
                  <a:lnTo>
                    <a:pt x="5374026" y="0"/>
                  </a:lnTo>
                  <a:lnTo>
                    <a:pt x="5374026" y="3461993"/>
                  </a:lnTo>
                  <a:lnTo>
                    <a:pt x="0" y="3461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6073" t="-571258" r="-136698" b="-582932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86084" y="2830364"/>
              <a:ext cx="5001857" cy="1576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72"/>
                </a:lnSpc>
              </a:pPr>
              <a:r>
                <a:rPr lang="en-US" sz="8572">
                  <a:solidFill>
                    <a:srgbClr val="545454"/>
                  </a:solidFill>
                  <a:latin typeface="Aileron Bold"/>
                </a:rPr>
                <a:t>INDEX.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8534781" y="1943405"/>
              <a:ext cx="6735205" cy="0"/>
            </a:xfrm>
            <a:prstGeom prst="line">
              <a:avLst/>
            </a:prstGeom>
            <a:ln w="76200" cap="flat">
              <a:solidFill>
                <a:srgbClr val="CEC7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8534781" y="6482756"/>
              <a:ext cx="6735205" cy="0"/>
            </a:xfrm>
            <a:prstGeom prst="line">
              <a:avLst/>
            </a:prstGeom>
            <a:ln w="76200" cap="flat">
              <a:solidFill>
                <a:srgbClr val="CEC7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8534781" y="8752432"/>
              <a:ext cx="6735205" cy="0"/>
            </a:xfrm>
            <a:prstGeom prst="line">
              <a:avLst/>
            </a:prstGeom>
            <a:ln w="76200" cap="flat">
              <a:solidFill>
                <a:srgbClr val="CEC7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8534781" y="4213081"/>
              <a:ext cx="6735205" cy="0"/>
            </a:xfrm>
            <a:prstGeom prst="line">
              <a:avLst/>
            </a:prstGeom>
            <a:ln w="76200" cap="flat">
              <a:solidFill>
                <a:srgbClr val="CEC7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8661781" y="2412551"/>
              <a:ext cx="972200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344">
                  <a:solidFill>
                    <a:srgbClr val="545454"/>
                  </a:solidFill>
                  <a:latin typeface="Aileron"/>
                </a:rPr>
                <a:t>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41980" y="2753546"/>
              <a:ext cx="4334803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0"/>
                </a:lnSpc>
              </a:pPr>
              <a:r>
                <a:rPr lang="en-US" sz="3000" spc="163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프로젝트 개요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661781" y="6951902"/>
              <a:ext cx="1114440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344">
                  <a:solidFill>
                    <a:srgbClr val="545454"/>
                  </a:solidFill>
                  <a:latin typeface="Aileron"/>
                </a:rPr>
                <a:t>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41980" y="6975397"/>
              <a:ext cx="4334803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0"/>
                </a:lnSpc>
              </a:pPr>
              <a:r>
                <a:rPr lang="en-US" sz="3000" spc="163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프로젝트</a:t>
              </a:r>
            </a:p>
            <a:p>
              <a:pPr>
                <a:lnSpc>
                  <a:spcPts val="3800"/>
                </a:lnSpc>
              </a:pPr>
              <a:r>
                <a:rPr lang="en-US" sz="3000" spc="163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수행 결과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661781" y="142875"/>
              <a:ext cx="1114440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344">
                  <a:solidFill>
                    <a:srgbClr val="545454"/>
                  </a:solidFill>
                  <a:latin typeface="Aileron"/>
                </a:rPr>
                <a:t>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41980" y="166370"/>
              <a:ext cx="4334803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0"/>
                </a:lnSpc>
              </a:pPr>
              <a:r>
                <a:rPr lang="en-US" sz="3000" spc="163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프로젝트</a:t>
              </a:r>
              <a:r>
                <a:rPr lang="en-US" sz="3000" spc="163" dirty="0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3000" spc="163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팀원</a:t>
              </a:r>
              <a:endParaRPr lang="en-US" sz="3000" spc="163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ts val="3800"/>
                </a:lnSpc>
              </a:pPr>
              <a:r>
                <a:rPr lang="en-US" sz="3000" spc="163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소개</a:t>
              </a:r>
              <a:r>
                <a:rPr lang="en-US" sz="3000" spc="163" dirty="0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및 </a:t>
              </a:r>
              <a:r>
                <a:rPr lang="en-US" sz="3000" spc="163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역할</a:t>
              </a:r>
              <a:endParaRPr lang="en-US" sz="3000" spc="163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661781" y="9221578"/>
              <a:ext cx="1114440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344">
                  <a:solidFill>
                    <a:srgbClr val="545454"/>
                  </a:solidFill>
                  <a:latin typeface="Aileron"/>
                </a:rPr>
                <a:t>5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41980" y="9562573"/>
              <a:ext cx="4605014" cy="6497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800"/>
                </a:lnSpc>
              </a:pPr>
              <a:r>
                <a:rPr lang="en-US" sz="3000" spc="163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자체</a:t>
              </a:r>
              <a:r>
                <a:rPr lang="en-US" sz="3000" spc="163" dirty="0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3000" spc="163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평가</a:t>
              </a:r>
              <a:r>
                <a:rPr lang="en-US" sz="3000" spc="163" dirty="0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3000" spc="163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의견</a:t>
              </a:r>
              <a:endParaRPr lang="en-US" sz="3000" spc="163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41980" y="4705721"/>
              <a:ext cx="4334803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0"/>
                </a:lnSpc>
              </a:pPr>
              <a:r>
                <a:rPr lang="en-US" sz="3000" spc="163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프로젝트</a:t>
              </a:r>
            </a:p>
            <a:p>
              <a:pPr>
                <a:lnSpc>
                  <a:spcPts val="3800"/>
                </a:lnSpc>
              </a:pPr>
              <a:r>
                <a:rPr lang="en-US" sz="3000" spc="163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진행 과정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661781" y="4682226"/>
              <a:ext cx="1114440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spc="344">
                  <a:solidFill>
                    <a:srgbClr val="545454"/>
                  </a:solidFill>
                  <a:latin typeface="Aileron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028700" cy="10287000"/>
            <a:chOff x="0" y="0"/>
            <a:chExt cx="347980" cy="3479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7980" cy="3479800"/>
            </a:xfrm>
            <a:custGeom>
              <a:avLst/>
              <a:gdLst/>
              <a:ahLst/>
              <a:cxnLst/>
              <a:rect l="l" t="t" r="r" b="b"/>
              <a:pathLst>
                <a:path w="347980" h="3479800">
                  <a:moveTo>
                    <a:pt x="0" y="0"/>
                  </a:moveTo>
                  <a:lnTo>
                    <a:pt x="347980" y="0"/>
                  </a:lnTo>
                  <a:lnTo>
                    <a:pt x="34798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CEC7C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41593" y="372858"/>
            <a:ext cx="5036931" cy="9541283"/>
          </a:xfrm>
          <a:custGeom>
            <a:avLst/>
            <a:gdLst/>
            <a:ahLst/>
            <a:cxnLst/>
            <a:rect l="l" t="t" r="r" b="b"/>
            <a:pathLst>
              <a:path w="5036931" h="9541283">
                <a:moveTo>
                  <a:pt x="0" y="0"/>
                </a:moveTo>
                <a:lnTo>
                  <a:pt x="5036931" y="0"/>
                </a:lnTo>
                <a:lnTo>
                  <a:pt x="5036931" y="9541284"/>
                </a:lnTo>
                <a:lnTo>
                  <a:pt x="0" y="9541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58082" y="372858"/>
            <a:ext cx="5097399" cy="9541283"/>
          </a:xfrm>
          <a:custGeom>
            <a:avLst/>
            <a:gdLst/>
            <a:ahLst/>
            <a:cxnLst/>
            <a:rect l="l" t="t" r="r" b="b"/>
            <a:pathLst>
              <a:path w="5097399" h="9541283">
                <a:moveTo>
                  <a:pt x="0" y="0"/>
                </a:moveTo>
                <a:lnTo>
                  <a:pt x="5097399" y="0"/>
                </a:lnTo>
                <a:lnTo>
                  <a:pt x="5097399" y="9541284"/>
                </a:lnTo>
                <a:lnTo>
                  <a:pt x="0" y="9541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9276" y="419417"/>
            <a:ext cx="6271786" cy="10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545454"/>
                </a:solidFill>
                <a:latin typeface="Aileron Bold"/>
              </a:rPr>
              <a:t>Main </a:t>
            </a:r>
            <a:r>
              <a:rPr lang="en-US" sz="6399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sz="6399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0677" y="2160054"/>
            <a:ext cx="8553323" cy="69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spcBef>
                <a:spcPct val="0"/>
              </a:spcBef>
              <a:buFont typeface="Arial"/>
              <a:buChar char="•"/>
            </a:pPr>
            <a:r>
              <a:rPr lang="en-US" sz="3700" dirty="0">
                <a:solidFill>
                  <a:srgbClr val="545454"/>
                </a:solidFill>
                <a:latin typeface="+mj-ea"/>
                <a:ea typeface="+mj-ea"/>
              </a:rPr>
              <a:t>React-calendar.js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0677" y="3320140"/>
            <a:ext cx="8553323" cy="143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700">
                <a:solidFill>
                  <a:srgbClr val="545454"/>
                </a:solidFill>
                <a:latin typeface="+mj-ea"/>
                <a:ea typeface="+mj-ea"/>
              </a:rPr>
              <a:t>투두 목록이 존재하는 날짜 </a:t>
            </a:r>
          </a:p>
          <a:p>
            <a:pPr>
              <a:lnSpc>
                <a:spcPts val="5883"/>
              </a:lnSpc>
              <a:spcBef>
                <a:spcPct val="0"/>
              </a:spcBef>
            </a:pPr>
            <a:r>
              <a:rPr lang="en-US" sz="3700">
                <a:solidFill>
                  <a:srgbClr val="545454"/>
                </a:solidFill>
                <a:latin typeface="+mj-ea"/>
                <a:ea typeface="+mj-ea"/>
              </a:rPr>
              <a:t>       스타일 추가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677" y="5221156"/>
            <a:ext cx="8553323" cy="142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700">
                <a:solidFill>
                  <a:srgbClr val="545454"/>
                </a:solidFill>
                <a:latin typeface="+mj-ea"/>
                <a:ea typeface="+mj-ea"/>
              </a:rPr>
              <a:t>목록이 없는 날짜 </a:t>
            </a:r>
          </a:p>
          <a:p>
            <a:pPr>
              <a:lnSpc>
                <a:spcPts val="5883"/>
              </a:lnSpc>
              <a:spcBef>
                <a:spcPct val="0"/>
              </a:spcBef>
            </a:pPr>
            <a:r>
              <a:rPr lang="en-US" sz="3700">
                <a:solidFill>
                  <a:srgbClr val="545454"/>
                </a:solidFill>
                <a:latin typeface="+mj-ea"/>
                <a:ea typeface="+mj-ea"/>
              </a:rPr>
              <a:t>        NO TODO 표시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0677" y="7217362"/>
            <a:ext cx="6518958" cy="126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1581" lvl="1" indent="-400791">
              <a:lnSpc>
                <a:spcPts val="5197"/>
              </a:lnSpc>
              <a:spcBef>
                <a:spcPct val="0"/>
              </a:spcBef>
              <a:buFont typeface="Arial"/>
              <a:buChar char="•"/>
            </a:pPr>
            <a:r>
              <a:rPr lang="en-US" sz="3700">
                <a:solidFill>
                  <a:srgbClr val="545454"/>
                </a:solidFill>
                <a:latin typeface="+mj-ea"/>
                <a:ea typeface="+mj-ea"/>
              </a:rPr>
              <a:t>화살표 버튼 클릭 시 캘린더 접히는 이벤트 발생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김아영님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95424" y="307533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3" y="0"/>
                </a:lnTo>
                <a:lnTo>
                  <a:pt x="5105903" y="9671934"/>
                </a:lnTo>
                <a:lnTo>
                  <a:pt x="0" y="9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32656" y="307533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3" y="0"/>
                </a:lnTo>
                <a:lnTo>
                  <a:pt x="5105903" y="9671934"/>
                </a:lnTo>
                <a:lnTo>
                  <a:pt x="0" y="9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677" y="392093"/>
            <a:ext cx="7482124" cy="213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45454"/>
                </a:solidFill>
                <a:latin typeface="Aileron Bold"/>
              </a:rPr>
              <a:t>MY TODO</a:t>
            </a:r>
          </a:p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리스트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작성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0657" y="2935664"/>
            <a:ext cx="8553323" cy="369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리스트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페이지</a:t>
            </a:r>
            <a:endParaRPr lang="en-US" sz="3800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</a:pP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      -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할일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목록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추가</a:t>
            </a:r>
            <a:endParaRPr lang="en-US" sz="3800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</a:pP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      - Main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페이지에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목록이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추가</a:t>
            </a:r>
            <a:endParaRPr lang="en-US" sz="3800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</a:pP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      - 할 일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완료시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스위치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버튼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Off</a:t>
            </a:r>
          </a:p>
          <a:p>
            <a:pPr>
              <a:lnSpc>
                <a:spcPts val="5883"/>
              </a:lnSpc>
              <a:spcBef>
                <a:spcPct val="0"/>
              </a:spcBef>
            </a:pPr>
            <a:endParaRPr lang="en-US" sz="3800" dirty="0">
              <a:solidFill>
                <a:srgbClr val="545454"/>
              </a:solidFill>
              <a:latin typeface="+mj-ea"/>
              <a:ea typeface="+mj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0657" y="6797810"/>
            <a:ext cx="8553323" cy="220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800">
                <a:solidFill>
                  <a:srgbClr val="545454"/>
                </a:solidFill>
                <a:latin typeface="+mj-ea"/>
                <a:ea typeface="+mj-ea"/>
              </a:rPr>
              <a:t>작성 페이지</a:t>
            </a:r>
          </a:p>
          <a:p>
            <a:pPr>
              <a:lnSpc>
                <a:spcPts val="5883"/>
              </a:lnSpc>
            </a:pPr>
            <a:r>
              <a:rPr lang="en-US" sz="3800">
                <a:solidFill>
                  <a:srgbClr val="545454"/>
                </a:solidFill>
                <a:latin typeface="+mj-ea"/>
                <a:ea typeface="+mj-ea"/>
              </a:rPr>
              <a:t>       - 할 일 내용 작성 </a:t>
            </a:r>
          </a:p>
          <a:p>
            <a:pPr>
              <a:lnSpc>
                <a:spcPts val="5883"/>
              </a:lnSpc>
              <a:spcBef>
                <a:spcPct val="0"/>
              </a:spcBef>
            </a:pPr>
            <a:r>
              <a:rPr lang="en-US" sz="3800">
                <a:solidFill>
                  <a:srgbClr val="545454"/>
                </a:solidFill>
                <a:latin typeface="+mj-ea"/>
                <a:ea typeface="+mj-ea"/>
              </a:rPr>
              <a:t>       - 반복여부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김아영님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60442" y="326583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3" y="0"/>
                </a:lnTo>
                <a:lnTo>
                  <a:pt x="5105903" y="9671934"/>
                </a:lnTo>
                <a:lnTo>
                  <a:pt x="0" y="9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0677" y="392093"/>
            <a:ext cx="7482124" cy="213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45454"/>
                </a:solidFill>
                <a:latin typeface="Aileron Bold"/>
              </a:rPr>
              <a:t>MY TODO</a:t>
            </a:r>
          </a:p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0677" y="3043320"/>
            <a:ext cx="8553323" cy="369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Todo리스트</a:t>
            </a:r>
            <a:r>
              <a:rPr lang="en-US" sz="4202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페이지에</a:t>
            </a:r>
            <a:r>
              <a:rPr lang="en-US" sz="4202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등록된</a:t>
            </a:r>
            <a:endParaRPr lang="en-US" sz="4202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</a:pPr>
            <a:r>
              <a:rPr lang="en-US" sz="4202" dirty="0">
                <a:solidFill>
                  <a:srgbClr val="545454"/>
                </a:solidFill>
                <a:latin typeface="+mj-ea"/>
                <a:ea typeface="+mj-ea"/>
              </a:rPr>
              <a:t>        </a:t>
            </a: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내용을</a:t>
            </a:r>
            <a:r>
              <a:rPr lang="en-US" sz="4202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수정</a:t>
            </a:r>
            <a:endParaRPr lang="en-US" sz="4202" dirty="0">
              <a:solidFill>
                <a:srgbClr val="545454"/>
              </a:solidFill>
              <a:latin typeface="+mj-ea"/>
              <a:ea typeface="+mj-ea"/>
            </a:endParaRPr>
          </a:p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식물선택</a:t>
            </a:r>
            <a:r>
              <a:rPr lang="en-US" sz="4202" dirty="0">
                <a:solidFill>
                  <a:srgbClr val="545454"/>
                </a:solidFill>
                <a:latin typeface="+mj-ea"/>
                <a:ea typeface="+mj-ea"/>
              </a:rPr>
              <a:t>, </a:t>
            </a: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날짜</a:t>
            </a:r>
            <a:r>
              <a:rPr lang="en-US" sz="4202" dirty="0">
                <a:solidFill>
                  <a:srgbClr val="545454"/>
                </a:solidFill>
                <a:latin typeface="+mj-ea"/>
                <a:ea typeface="+mj-ea"/>
              </a:rPr>
              <a:t> 및 </a:t>
            </a: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시간</a:t>
            </a:r>
            <a:r>
              <a:rPr lang="en-US" sz="4202" dirty="0">
                <a:solidFill>
                  <a:srgbClr val="545454"/>
                </a:solidFill>
                <a:latin typeface="+mj-ea"/>
                <a:ea typeface="+mj-ea"/>
              </a:rPr>
              <a:t>, 할 일, </a:t>
            </a:r>
          </a:p>
          <a:p>
            <a:pPr>
              <a:lnSpc>
                <a:spcPts val="5883"/>
              </a:lnSpc>
            </a:pPr>
            <a:r>
              <a:rPr lang="en-US" sz="4202" dirty="0">
                <a:solidFill>
                  <a:srgbClr val="545454"/>
                </a:solidFill>
                <a:latin typeface="+mj-ea"/>
                <a:ea typeface="+mj-ea"/>
              </a:rPr>
              <a:t>        </a:t>
            </a: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반복여부</a:t>
            </a:r>
            <a:r>
              <a:rPr lang="en-US" sz="4202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수정</a:t>
            </a:r>
            <a:endParaRPr lang="en-US" sz="4202" dirty="0">
              <a:solidFill>
                <a:srgbClr val="545454"/>
              </a:solidFill>
              <a:latin typeface="+mj-ea"/>
              <a:ea typeface="+mj-ea"/>
            </a:endParaRPr>
          </a:p>
          <a:p>
            <a:pPr marL="907282" lvl="1" indent="-453641">
              <a:lnSpc>
                <a:spcPts val="5883"/>
              </a:lnSpc>
              <a:spcBef>
                <a:spcPct val="0"/>
              </a:spcBef>
              <a:buFont typeface="Arial"/>
              <a:buChar char="•"/>
            </a:pP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수정</a:t>
            </a:r>
            <a:r>
              <a:rPr lang="en-US" sz="4202" dirty="0">
                <a:solidFill>
                  <a:srgbClr val="545454"/>
                </a:solidFill>
                <a:latin typeface="+mj-ea"/>
                <a:ea typeface="+mj-ea"/>
              </a:rPr>
              <a:t>, </a:t>
            </a: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삭제</a:t>
            </a:r>
            <a:r>
              <a:rPr lang="en-US" sz="4202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4202" dirty="0" err="1">
                <a:solidFill>
                  <a:srgbClr val="545454"/>
                </a:solidFill>
                <a:latin typeface="+mj-ea"/>
                <a:ea typeface="+mj-ea"/>
              </a:rPr>
              <a:t>기능</a:t>
            </a:r>
            <a:endParaRPr lang="en-US" sz="4202" dirty="0">
              <a:solidFill>
                <a:srgbClr val="545454"/>
              </a:solidFill>
              <a:latin typeface="+mj-ea"/>
              <a:ea typeface="+mj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김아영님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246" y="317058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3" y="0"/>
                </a:lnTo>
                <a:lnTo>
                  <a:pt x="5105903" y="9671934"/>
                </a:lnTo>
                <a:lnTo>
                  <a:pt x="0" y="9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36377" y="326583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3" y="0"/>
                </a:lnTo>
                <a:lnTo>
                  <a:pt x="5105903" y="9671934"/>
                </a:lnTo>
                <a:lnTo>
                  <a:pt x="0" y="9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677" y="392093"/>
            <a:ext cx="7482124" cy="213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45454"/>
                </a:solidFill>
                <a:latin typeface="Aileron Bold"/>
              </a:rPr>
              <a:t>DIARY</a:t>
            </a:r>
          </a:p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리스트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0657" y="2935664"/>
            <a:ext cx="8553323" cy="220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등록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페이지</a:t>
            </a:r>
            <a:endParaRPr lang="en-US" sz="3800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</a:pP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      -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식물에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대한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일기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작성</a:t>
            </a:r>
            <a:endParaRPr lang="en-US" sz="3800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  <a:spcBef>
                <a:spcPct val="0"/>
              </a:spcBef>
            </a:pP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      -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식물이미지</a:t>
            </a:r>
            <a:r>
              <a:rPr lang="en-US" sz="3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800" dirty="0" err="1">
                <a:solidFill>
                  <a:srgbClr val="545454"/>
                </a:solidFill>
                <a:latin typeface="+mj-ea"/>
                <a:ea typeface="+mj-ea"/>
              </a:rPr>
              <a:t>업로드</a:t>
            </a:r>
            <a:endParaRPr lang="en-US" sz="3800" dirty="0">
              <a:solidFill>
                <a:srgbClr val="545454"/>
              </a:solidFill>
              <a:latin typeface="+mj-ea"/>
              <a:ea typeface="+mj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0657" y="5572125"/>
            <a:ext cx="8553323" cy="220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800">
                <a:solidFill>
                  <a:srgbClr val="545454"/>
                </a:solidFill>
                <a:latin typeface="+mj-ea"/>
                <a:ea typeface="+mj-ea"/>
              </a:rPr>
              <a:t>리스트 페이지</a:t>
            </a:r>
          </a:p>
          <a:p>
            <a:pPr>
              <a:lnSpc>
                <a:spcPts val="5883"/>
              </a:lnSpc>
            </a:pPr>
            <a:r>
              <a:rPr lang="en-US" sz="3800">
                <a:solidFill>
                  <a:srgbClr val="545454"/>
                </a:solidFill>
                <a:latin typeface="+mj-ea"/>
                <a:ea typeface="+mj-ea"/>
              </a:rPr>
              <a:t>       - 등록된 일기 내용이 목록으로  </a:t>
            </a:r>
          </a:p>
          <a:p>
            <a:pPr>
              <a:lnSpc>
                <a:spcPts val="5883"/>
              </a:lnSpc>
              <a:spcBef>
                <a:spcPct val="0"/>
              </a:spcBef>
            </a:pPr>
            <a:r>
              <a:rPr lang="en-US" sz="3800">
                <a:solidFill>
                  <a:srgbClr val="545454"/>
                </a:solidFill>
                <a:latin typeface="+mj-ea"/>
                <a:ea typeface="+mj-ea"/>
              </a:rPr>
              <a:t>         표시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김아영님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33314" y="288483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3" y="0"/>
                </a:lnTo>
                <a:lnTo>
                  <a:pt x="5105903" y="9671934"/>
                </a:lnTo>
                <a:lnTo>
                  <a:pt x="0" y="9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35469" y="298008"/>
            <a:ext cx="5105903" cy="9671934"/>
          </a:xfrm>
          <a:custGeom>
            <a:avLst/>
            <a:gdLst/>
            <a:ahLst/>
            <a:cxnLst/>
            <a:rect l="l" t="t" r="r" b="b"/>
            <a:pathLst>
              <a:path w="5105903" h="9671934">
                <a:moveTo>
                  <a:pt x="0" y="0"/>
                </a:moveTo>
                <a:lnTo>
                  <a:pt x="5105902" y="0"/>
                </a:lnTo>
                <a:lnTo>
                  <a:pt x="5105902" y="9671934"/>
                </a:lnTo>
                <a:lnTo>
                  <a:pt x="0" y="967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0677" y="392093"/>
            <a:ext cx="7482124" cy="213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45454"/>
                </a:solidFill>
                <a:latin typeface="Aileron Bold"/>
              </a:rPr>
              <a:t>DIARY</a:t>
            </a:r>
          </a:p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0657" y="2935664"/>
            <a:ext cx="8553323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700" dirty="0" err="1">
                <a:solidFill>
                  <a:srgbClr val="545454"/>
                </a:solidFill>
                <a:latin typeface="+mj-ea"/>
                <a:ea typeface="+mj-ea"/>
              </a:rPr>
              <a:t>상세</a:t>
            </a:r>
            <a:r>
              <a:rPr lang="en-US" sz="37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700" dirty="0" err="1">
                <a:solidFill>
                  <a:srgbClr val="545454"/>
                </a:solidFill>
                <a:latin typeface="+mj-ea"/>
                <a:ea typeface="+mj-ea"/>
              </a:rPr>
              <a:t>페이지</a:t>
            </a:r>
            <a:endParaRPr lang="en-US" sz="3700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</a:pPr>
            <a:r>
              <a:rPr lang="en-US" sz="3700" dirty="0">
                <a:solidFill>
                  <a:srgbClr val="545454"/>
                </a:solidFill>
                <a:latin typeface="+mj-ea"/>
                <a:ea typeface="+mj-ea"/>
              </a:rPr>
              <a:t>       - </a:t>
            </a:r>
            <a:r>
              <a:rPr lang="en-US" sz="3700" dirty="0" err="1">
                <a:solidFill>
                  <a:srgbClr val="545454"/>
                </a:solidFill>
                <a:latin typeface="+mj-ea"/>
                <a:ea typeface="+mj-ea"/>
              </a:rPr>
              <a:t>등록페이지에</a:t>
            </a:r>
            <a:r>
              <a:rPr lang="en-US" sz="37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700" dirty="0" err="1">
                <a:solidFill>
                  <a:srgbClr val="545454"/>
                </a:solidFill>
                <a:latin typeface="+mj-ea"/>
                <a:ea typeface="+mj-ea"/>
              </a:rPr>
              <a:t>작성</a:t>
            </a:r>
            <a:r>
              <a:rPr lang="en-US" sz="37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700" dirty="0" err="1">
                <a:solidFill>
                  <a:srgbClr val="545454"/>
                </a:solidFill>
                <a:latin typeface="+mj-ea"/>
                <a:ea typeface="+mj-ea"/>
              </a:rPr>
              <a:t>내용을</a:t>
            </a:r>
            <a:endParaRPr lang="en-US" sz="3700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</a:pPr>
            <a:r>
              <a:rPr lang="en-US" sz="3700" dirty="0">
                <a:solidFill>
                  <a:srgbClr val="545454"/>
                </a:solidFill>
                <a:latin typeface="+mj-ea"/>
                <a:ea typeface="+mj-ea"/>
              </a:rPr>
              <a:t>         </a:t>
            </a:r>
            <a:r>
              <a:rPr lang="en-US" sz="3700" dirty="0" err="1">
                <a:solidFill>
                  <a:srgbClr val="545454"/>
                </a:solidFill>
                <a:latin typeface="+mj-ea"/>
                <a:ea typeface="+mj-ea"/>
              </a:rPr>
              <a:t>상세페이지에서</a:t>
            </a:r>
            <a:r>
              <a:rPr lang="en-US" sz="37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700" dirty="0" err="1">
                <a:solidFill>
                  <a:srgbClr val="545454"/>
                </a:solidFill>
                <a:latin typeface="+mj-ea"/>
                <a:ea typeface="+mj-ea"/>
              </a:rPr>
              <a:t>확인</a:t>
            </a:r>
            <a:endParaRPr lang="en-US" sz="3700" dirty="0">
              <a:solidFill>
                <a:srgbClr val="545454"/>
              </a:solidFill>
              <a:latin typeface="+mj-ea"/>
              <a:ea typeface="+mj-ea"/>
            </a:endParaRPr>
          </a:p>
          <a:p>
            <a:pPr>
              <a:lnSpc>
                <a:spcPts val="5883"/>
              </a:lnSpc>
              <a:spcBef>
                <a:spcPct val="0"/>
              </a:spcBef>
            </a:pPr>
            <a:r>
              <a:rPr lang="en-US" sz="3700" dirty="0">
                <a:solidFill>
                  <a:srgbClr val="545454"/>
                </a:solidFill>
                <a:latin typeface="+mj-ea"/>
                <a:ea typeface="+mj-ea"/>
              </a:rPr>
              <a:t>       - </a:t>
            </a:r>
            <a:r>
              <a:rPr lang="en-US" sz="3700" dirty="0" err="1">
                <a:solidFill>
                  <a:srgbClr val="545454"/>
                </a:solidFill>
                <a:latin typeface="+mj-ea"/>
                <a:ea typeface="+mj-ea"/>
              </a:rPr>
              <a:t>수정</a:t>
            </a:r>
            <a:r>
              <a:rPr lang="en-US" sz="3700" dirty="0">
                <a:solidFill>
                  <a:srgbClr val="545454"/>
                </a:solidFill>
                <a:latin typeface="+mj-ea"/>
                <a:ea typeface="+mj-ea"/>
              </a:rPr>
              <a:t>, </a:t>
            </a:r>
            <a:r>
              <a:rPr lang="en-US" sz="3700" dirty="0" err="1">
                <a:solidFill>
                  <a:srgbClr val="545454"/>
                </a:solidFill>
                <a:latin typeface="+mj-ea"/>
                <a:ea typeface="+mj-ea"/>
              </a:rPr>
              <a:t>삭제</a:t>
            </a:r>
            <a:r>
              <a:rPr lang="en-US" sz="37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700" dirty="0" err="1">
                <a:solidFill>
                  <a:srgbClr val="545454"/>
                </a:solidFill>
                <a:latin typeface="+mj-ea"/>
                <a:ea typeface="+mj-ea"/>
              </a:rPr>
              <a:t>기능</a:t>
            </a:r>
            <a:endParaRPr lang="en-US" sz="3700" dirty="0">
              <a:solidFill>
                <a:srgbClr val="545454"/>
              </a:solidFill>
              <a:latin typeface="+mj-ea"/>
              <a:ea typeface="+mj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1132" y="6652613"/>
            <a:ext cx="8553323" cy="143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3700">
                <a:solidFill>
                  <a:srgbClr val="545454"/>
                </a:solidFill>
                <a:latin typeface="+mj-ea"/>
                <a:ea typeface="+mj-ea"/>
              </a:rPr>
              <a:t>수정 페이지</a:t>
            </a:r>
          </a:p>
          <a:p>
            <a:pPr>
              <a:lnSpc>
                <a:spcPts val="5883"/>
              </a:lnSpc>
              <a:spcBef>
                <a:spcPct val="0"/>
              </a:spcBef>
            </a:pPr>
            <a:r>
              <a:rPr lang="en-US" sz="3700">
                <a:solidFill>
                  <a:srgbClr val="545454"/>
                </a:solidFill>
                <a:latin typeface="+mj-ea"/>
                <a:ea typeface="+mj-ea"/>
              </a:rPr>
              <a:t>       - 상세 페이지의 글 내용을 수정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김아영님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46257" y="372858"/>
            <a:ext cx="5036931" cy="9541283"/>
          </a:xfrm>
          <a:custGeom>
            <a:avLst/>
            <a:gdLst/>
            <a:ahLst/>
            <a:cxnLst/>
            <a:rect l="l" t="t" r="r" b="b"/>
            <a:pathLst>
              <a:path w="5036931" h="9541283">
                <a:moveTo>
                  <a:pt x="0" y="0"/>
                </a:moveTo>
                <a:lnTo>
                  <a:pt x="5036931" y="0"/>
                </a:lnTo>
                <a:lnTo>
                  <a:pt x="5036931" y="9541284"/>
                </a:lnTo>
                <a:lnTo>
                  <a:pt x="0" y="9541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2733" y="249033"/>
            <a:ext cx="7127890" cy="10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545454"/>
                </a:solidFill>
                <a:latin typeface="Aileron Bold"/>
              </a:rPr>
              <a:t>Not Found </a:t>
            </a:r>
            <a:r>
              <a:rPr lang="en-US" sz="6399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</a:t>
            </a:r>
            <a:endParaRPr lang="en-US" sz="6399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0676" y="2938738"/>
            <a:ext cx="7257923" cy="2269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7282" lvl="1" indent="-453641">
              <a:lnSpc>
                <a:spcPts val="5883"/>
              </a:lnSpc>
              <a:buFont typeface="Arial"/>
              <a:buChar char="•"/>
            </a:pPr>
            <a:r>
              <a:rPr lang="en-US" sz="4202" dirty="0">
                <a:solidFill>
                  <a:srgbClr val="545454"/>
                </a:solidFill>
                <a:latin typeface="Aileron"/>
              </a:rPr>
              <a:t>Not Found </a:t>
            </a:r>
            <a:r>
              <a:rPr lang="en-US" sz="4202" dirty="0" err="1">
                <a:solidFill>
                  <a:srgbClr val="545454"/>
                </a:solidFill>
                <a:latin typeface="Aileron"/>
              </a:rPr>
              <a:t>페이지</a:t>
            </a:r>
            <a:endParaRPr lang="en-US" sz="4202" dirty="0">
              <a:solidFill>
                <a:srgbClr val="545454"/>
              </a:solidFill>
              <a:latin typeface="Aileron"/>
            </a:endParaRPr>
          </a:p>
          <a:p>
            <a:pPr>
              <a:lnSpc>
                <a:spcPts val="5883"/>
              </a:lnSpc>
            </a:pPr>
            <a:r>
              <a:rPr lang="en-US" sz="4202" dirty="0">
                <a:solidFill>
                  <a:srgbClr val="545454"/>
                </a:solidFill>
                <a:latin typeface="Aileron"/>
              </a:rPr>
              <a:t>       - </a:t>
            </a:r>
            <a:r>
              <a:rPr lang="en-US" sz="4202" dirty="0" err="1">
                <a:solidFill>
                  <a:srgbClr val="545454"/>
                </a:solidFill>
                <a:latin typeface="Aileron"/>
              </a:rPr>
              <a:t>잘못된</a:t>
            </a:r>
            <a:r>
              <a:rPr lang="en-US" sz="4202" dirty="0">
                <a:solidFill>
                  <a:srgbClr val="545454"/>
                </a:solidFill>
                <a:latin typeface="Aileron"/>
              </a:rPr>
              <a:t> </a:t>
            </a:r>
            <a:r>
              <a:rPr lang="en-US" sz="4202" dirty="0" err="1">
                <a:solidFill>
                  <a:srgbClr val="545454"/>
                </a:solidFill>
                <a:latin typeface="Aileron"/>
              </a:rPr>
              <a:t>주소로</a:t>
            </a:r>
            <a:r>
              <a:rPr lang="en-US" sz="4202" dirty="0">
                <a:solidFill>
                  <a:srgbClr val="545454"/>
                </a:solidFill>
                <a:latin typeface="Aileron"/>
              </a:rPr>
              <a:t> </a:t>
            </a:r>
            <a:r>
              <a:rPr lang="en-US" sz="4202" dirty="0" err="1">
                <a:solidFill>
                  <a:srgbClr val="545454"/>
                </a:solidFill>
                <a:latin typeface="Aileron"/>
              </a:rPr>
              <a:t>이동시</a:t>
            </a:r>
            <a:r>
              <a:rPr lang="en-US" sz="4202" dirty="0">
                <a:solidFill>
                  <a:srgbClr val="545454"/>
                </a:solidFill>
                <a:latin typeface="Aileron"/>
              </a:rPr>
              <a:t>  </a:t>
            </a:r>
          </a:p>
          <a:p>
            <a:pPr>
              <a:lnSpc>
                <a:spcPts val="5883"/>
              </a:lnSpc>
              <a:spcBef>
                <a:spcPct val="0"/>
              </a:spcBef>
            </a:pPr>
            <a:r>
              <a:rPr lang="en-US" sz="4202" dirty="0">
                <a:solidFill>
                  <a:srgbClr val="545454"/>
                </a:solidFill>
                <a:latin typeface="Aileron"/>
              </a:rPr>
              <a:t>          Not Found </a:t>
            </a:r>
            <a:r>
              <a:rPr lang="en-US" sz="4202" dirty="0" err="1">
                <a:solidFill>
                  <a:srgbClr val="545454"/>
                </a:solidFill>
                <a:latin typeface="Aileron"/>
              </a:rPr>
              <a:t>페이지</a:t>
            </a:r>
            <a:r>
              <a:rPr lang="en-US" sz="4202" dirty="0">
                <a:solidFill>
                  <a:srgbClr val="545454"/>
                </a:solidFill>
                <a:latin typeface="Aileron"/>
              </a:rPr>
              <a:t> </a:t>
            </a:r>
            <a:r>
              <a:rPr lang="en-US" sz="4202" dirty="0" err="1">
                <a:solidFill>
                  <a:srgbClr val="545454"/>
                </a:solidFill>
                <a:latin typeface="Aileron"/>
              </a:rPr>
              <a:t>이동</a:t>
            </a:r>
            <a:endParaRPr lang="en-US" sz="4202" dirty="0">
              <a:solidFill>
                <a:srgbClr val="545454"/>
              </a:solidFill>
              <a:latin typeface="Ailero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김아영님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1915859"/>
            <a:ext cx="18467506" cy="8371141"/>
            <a:chOff x="0" y="0"/>
            <a:chExt cx="4863870" cy="22047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63870" cy="2204745"/>
            </a:xfrm>
            <a:custGeom>
              <a:avLst/>
              <a:gdLst/>
              <a:ahLst/>
              <a:cxnLst/>
              <a:rect l="l" t="t" r="r" b="b"/>
              <a:pathLst>
                <a:path w="4863870" h="2204745">
                  <a:moveTo>
                    <a:pt x="0" y="0"/>
                  </a:moveTo>
                  <a:lnTo>
                    <a:pt x="4863870" y="0"/>
                  </a:lnTo>
                  <a:lnTo>
                    <a:pt x="4863870" y="2204745"/>
                  </a:lnTo>
                  <a:lnTo>
                    <a:pt x="0" y="2204745"/>
                  </a:lnTo>
                  <a:close/>
                </a:path>
              </a:pathLst>
            </a:custGeom>
            <a:solidFill>
              <a:srgbClr val="DBD0B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4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-112118" y="3020435"/>
            <a:ext cx="18615821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hlinkClick r:id="rId3" tooltip="http://192.168.0.144:5005"/>
          </p:cNvPr>
          <p:cNvSpPr/>
          <p:nvPr/>
        </p:nvSpPr>
        <p:spPr>
          <a:xfrm>
            <a:off x="6380122" y="2165333"/>
            <a:ext cx="5249676" cy="10202587"/>
          </a:xfrm>
          <a:custGeom>
            <a:avLst/>
            <a:gdLst/>
            <a:ahLst/>
            <a:cxnLst/>
            <a:rect l="l" t="t" r="r" b="b"/>
            <a:pathLst>
              <a:path w="5249676" h="10202587">
                <a:moveTo>
                  <a:pt x="0" y="0"/>
                </a:moveTo>
                <a:lnTo>
                  <a:pt x="5249676" y="0"/>
                </a:lnTo>
                <a:lnTo>
                  <a:pt x="5249676" y="10202588"/>
                </a:lnTo>
                <a:lnTo>
                  <a:pt x="0" y="1020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32607" y="392093"/>
            <a:ext cx="5622786" cy="1005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sz="6399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6399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  <a:endParaRPr lang="en-US" sz="6399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0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814622"/>
            <a:ext cx="16230600" cy="7912204"/>
            <a:chOff x="0" y="0"/>
            <a:chExt cx="4452479" cy="2170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479" cy="2170525"/>
            </a:xfrm>
            <a:custGeom>
              <a:avLst/>
              <a:gdLst/>
              <a:ahLst/>
              <a:cxnLst/>
              <a:rect l="l" t="t" r="r" b="b"/>
              <a:pathLst>
                <a:path w="4452479" h="2170525">
                  <a:moveTo>
                    <a:pt x="0" y="0"/>
                  </a:moveTo>
                  <a:lnTo>
                    <a:pt x="4452479" y="0"/>
                  </a:lnTo>
                  <a:lnTo>
                    <a:pt x="4452479" y="2170525"/>
                  </a:lnTo>
                  <a:lnTo>
                    <a:pt x="0" y="217052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304911"/>
            <a:ext cx="9211958" cy="122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31"/>
              </a:lnSpc>
              <a:spcBef>
                <a:spcPct val="0"/>
              </a:spcBef>
            </a:pPr>
            <a:r>
              <a:rPr lang="en-US" sz="7879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아쉬웠던</a:t>
            </a:r>
            <a:r>
              <a:rPr lang="en-US" sz="7879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1509" y="2691130"/>
            <a:ext cx="15244982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퍼블리싱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파트와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개발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파트가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달라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개발파트를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진행할때다른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분의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코드를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보고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진행을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해서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많이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헷갈리는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부분도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있었습니다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.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그래서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이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부분을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고려해서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다음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프로젝트때는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퍼블리싱과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개발파트에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대해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좀 더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의견을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나누어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부족했던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부분을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고치고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싶습니다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1509" y="5038725"/>
            <a:ext cx="15244982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+mj-ea"/>
                <a:ea typeface="+mj-ea"/>
              </a:rPr>
              <a:t>처음 기획 했을 당시에는 반응형으로 고려를 했지만 일정 상 반응형 작업 하기가 어려울 것같아 모바일 작업으로만 퍼블리싱을 진행했습니다. 기회가 된다면 다음 프로젝트에는 반응형을 해보고싶습니다.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1509" y="7288066"/>
            <a:ext cx="15244982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2800">
                <a:solidFill>
                  <a:srgbClr val="545454"/>
                </a:solidFill>
                <a:latin typeface="+mj-ea"/>
                <a:ea typeface="+mj-ea"/>
              </a:rPr>
              <a:t>현재 My Plant, Diary의 글 수정 페이지에서 이미지 재업로드 기능을 사용할 수 없도록 </a:t>
            </a:r>
          </a:p>
          <a:p>
            <a:pPr>
              <a:lnSpc>
                <a:spcPts val="4480"/>
              </a:lnSpc>
            </a:pPr>
            <a:r>
              <a:rPr lang="en-US" sz="2800">
                <a:solidFill>
                  <a:srgbClr val="545454"/>
                </a:solidFill>
                <a:latin typeface="+mj-ea"/>
                <a:ea typeface="+mj-ea"/>
              </a:rPr>
              <a:t>       막아 놓았는데, 이 부분을 참고하여 다음 프로젝트에서는 해당 기능도 사용할 수 있도록  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latin typeface="+mj-ea"/>
                <a:ea typeface="+mj-ea"/>
              </a:rPr>
              <a:t>       작업을 해보고 싶습니다.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9125" y="-419100"/>
            <a:ext cx="19202399" cy="11239500"/>
            <a:chOff x="0" y="0"/>
            <a:chExt cx="25603199" cy="1498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101" b="6101"/>
            <a:stretch>
              <a:fillRect/>
            </a:stretch>
          </p:blipFill>
          <p:spPr>
            <a:xfrm>
              <a:off x="0" y="0"/>
              <a:ext cx="25603199" cy="1498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651097" y="1248891"/>
            <a:ext cx="8909606" cy="7789218"/>
            <a:chOff x="0" y="0"/>
            <a:chExt cx="2935493" cy="25663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35493" cy="2566352"/>
            </a:xfrm>
            <a:custGeom>
              <a:avLst/>
              <a:gdLst/>
              <a:ahLst/>
              <a:cxnLst/>
              <a:rect l="l" t="t" r="r" b="b"/>
              <a:pathLst>
                <a:path w="2935493" h="2566352">
                  <a:moveTo>
                    <a:pt x="0" y="0"/>
                  </a:moveTo>
                  <a:lnTo>
                    <a:pt x="2935493" y="0"/>
                  </a:lnTo>
                  <a:lnTo>
                    <a:pt x="2935493" y="2566352"/>
                  </a:lnTo>
                  <a:lnTo>
                    <a:pt x="0" y="25663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8593500" y="5827723"/>
            <a:ext cx="1024800" cy="0"/>
          </a:xfrm>
          <a:prstGeom prst="line">
            <a:avLst/>
          </a:prstGeom>
          <a:ln w="47625" cap="flat">
            <a:solidFill>
              <a:srgbClr val="CEC7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377965" y="2439455"/>
            <a:ext cx="1532070" cy="1532070"/>
          </a:xfrm>
          <a:custGeom>
            <a:avLst/>
            <a:gdLst/>
            <a:ahLst/>
            <a:cxnLst/>
            <a:rect l="l" t="t" r="r" b="b"/>
            <a:pathLst>
              <a:path w="1532070" h="1532070">
                <a:moveTo>
                  <a:pt x="0" y="0"/>
                </a:moveTo>
                <a:lnTo>
                  <a:pt x="1532070" y="0"/>
                </a:lnTo>
                <a:lnTo>
                  <a:pt x="1532070" y="1532069"/>
                </a:lnTo>
                <a:lnTo>
                  <a:pt x="0" y="1532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23153" y="3922492"/>
            <a:ext cx="7165493" cy="150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1"/>
              </a:lnSpc>
            </a:pPr>
            <a:r>
              <a:rPr lang="en-US" sz="10204">
                <a:solidFill>
                  <a:srgbClr val="545454"/>
                </a:solidFill>
                <a:latin typeface="Belleza"/>
              </a:rPr>
              <a:t>Back-end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23153" y="6378613"/>
            <a:ext cx="7165493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역할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428052" y="-28575"/>
            <a:ext cx="18964598" cy="2325217"/>
            <a:chOff x="0" y="0"/>
            <a:chExt cx="7142833" cy="875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42833" cy="875770"/>
            </a:xfrm>
            <a:custGeom>
              <a:avLst/>
              <a:gdLst/>
              <a:ahLst/>
              <a:cxnLst/>
              <a:rect l="l" t="t" r="r" b="b"/>
              <a:pathLst>
                <a:path w="7142833" h="875770">
                  <a:moveTo>
                    <a:pt x="0" y="0"/>
                  </a:moveTo>
                  <a:lnTo>
                    <a:pt x="7142833" y="0"/>
                  </a:lnTo>
                  <a:lnTo>
                    <a:pt x="7142833" y="875770"/>
                  </a:lnTo>
                  <a:lnTo>
                    <a:pt x="0" y="875770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0" y="1884782"/>
            <a:ext cx="18394850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262361" y="2572867"/>
          <a:ext cx="15920739" cy="7387603"/>
        </p:xfrm>
        <a:graphic>
          <a:graphicData uri="http://schemas.openxmlformats.org/drawingml/2006/table">
            <a:tbl>
              <a:tblPr/>
              <a:tblGrid>
                <a:gridCol w="2889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9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2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0463"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380"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380"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380"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>
            <a:off x="7056223" y="4607902"/>
            <a:ext cx="1011648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7056223" y="6778953"/>
            <a:ext cx="1011648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7056223" y="8914481"/>
            <a:ext cx="1011648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72819" y="401638"/>
            <a:ext cx="9228381" cy="1057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 dirty="0">
                <a:solidFill>
                  <a:srgbClr val="545454"/>
                </a:solidFill>
                <a:latin typeface="Aileron Bold"/>
              </a:rPr>
              <a:t>Back-</a:t>
            </a:r>
            <a:r>
              <a:rPr lang="en-US" sz="6500" dirty="0" err="1">
                <a:solidFill>
                  <a:srgbClr val="545454"/>
                </a:solidFill>
                <a:latin typeface="Aileron Bold"/>
              </a:rPr>
              <a:t>end</a:t>
            </a:r>
            <a:r>
              <a:rPr lang="en-US" sz="6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  <a:r>
              <a:rPr lang="en-US" sz="6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6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역할</a:t>
            </a:r>
            <a:r>
              <a:rPr lang="en-US" sz="6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6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en-US" sz="6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73399" y="2705100"/>
            <a:ext cx="127317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이름</a:t>
            </a:r>
            <a:endParaRPr lang="en-US" sz="4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87928" y="4223405"/>
            <a:ext cx="1760686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ea typeface="Aileron"/>
              </a:rPr>
              <a:t>김재경</a:t>
            </a:r>
            <a:endParaRPr lang="en-US" sz="4500" dirty="0">
              <a:solidFill>
                <a:srgbClr val="545454"/>
              </a:solidFill>
              <a:ea typeface="Ailero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86375" y="8466806"/>
            <a:ext cx="1762238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ea typeface="Aileron"/>
              </a:rPr>
              <a:t>배서윤</a:t>
            </a:r>
            <a:endParaRPr lang="en-US" sz="4500" dirty="0">
              <a:solidFill>
                <a:srgbClr val="545454"/>
              </a:solidFill>
              <a:ea typeface="Ailero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47264" y="4223405"/>
            <a:ext cx="1277336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ea typeface="Aileron"/>
              </a:rPr>
              <a:t>팀장</a:t>
            </a:r>
            <a:endParaRPr lang="en-US" sz="4500" dirty="0">
              <a:solidFill>
                <a:srgbClr val="545454"/>
              </a:solidFill>
              <a:ea typeface="Ailero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047264" y="8466806"/>
            <a:ext cx="1190134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ea typeface="Aileron"/>
              </a:rPr>
              <a:t>팀원</a:t>
            </a:r>
            <a:endParaRPr lang="en-US" sz="4500" dirty="0">
              <a:solidFill>
                <a:srgbClr val="545454"/>
              </a:solidFill>
              <a:ea typeface="Ailero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064837" y="2705100"/>
            <a:ext cx="1277336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역할</a:t>
            </a:r>
            <a:endParaRPr lang="en-US" sz="4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992632" y="2719168"/>
            <a:ext cx="2570967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담당</a:t>
            </a:r>
            <a:r>
              <a:rPr lang="en-US" sz="4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</a:t>
            </a:r>
            <a:endParaRPr lang="en-US" sz="4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047264" y="6331278"/>
            <a:ext cx="1190134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ea typeface="Aileron"/>
              </a:rPr>
              <a:t>팀원</a:t>
            </a:r>
            <a:endParaRPr lang="en-US" sz="4500" dirty="0">
              <a:solidFill>
                <a:srgbClr val="545454"/>
              </a:solidFill>
              <a:ea typeface="Ailero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86374" y="6345106"/>
            <a:ext cx="176223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ea typeface="Aileron"/>
              </a:rPr>
              <a:t>최우기</a:t>
            </a:r>
            <a:endParaRPr lang="en-US" sz="4500" dirty="0">
              <a:solidFill>
                <a:srgbClr val="545454"/>
              </a:solidFill>
              <a:ea typeface="Ailero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46414" y="3806260"/>
            <a:ext cx="972238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8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개발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 : Diary CRUD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파일업로드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,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반복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todoList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기능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구현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46414" y="4893652"/>
            <a:ext cx="6841526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8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latin typeface="+mj-ea"/>
                <a:ea typeface="+mj-ea"/>
              </a:rPr>
              <a:t>그 외  : 전체 의견 취합, 노션 회의록 작성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42298" y="5933183"/>
            <a:ext cx="4073114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8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latin typeface="+mj-ea"/>
                <a:ea typeface="+mj-ea"/>
              </a:rPr>
              <a:t>개발  :  todoList CRUD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42322" y="8087761"/>
            <a:ext cx="5867514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8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latin typeface="+mj-ea"/>
                <a:ea typeface="+mj-ea"/>
              </a:rPr>
              <a:t>개발  :  plant CRUD &amp; 파일업로드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46414" y="6998028"/>
            <a:ext cx="8174894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8"/>
              </a:lnSpc>
              <a:spcBef>
                <a:spcPct val="0"/>
              </a:spcBef>
            </a:pPr>
            <a:r>
              <a:rPr lang="en-US" sz="2800">
                <a:solidFill>
                  <a:srgbClr val="545454"/>
                </a:solidFill>
                <a:latin typeface="+mj-ea"/>
                <a:ea typeface="+mj-ea"/>
              </a:rPr>
              <a:t>그 외  : 백엔드 개발 자료 취합 및 정리, 회의 서기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46398" y="9171656"/>
            <a:ext cx="842700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8"/>
              </a:lnSpc>
              <a:spcBef>
                <a:spcPct val="0"/>
              </a:spcBef>
            </a:pP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그 외  :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백엔드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깃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관리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및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전체적인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코드</a:t>
            </a:r>
            <a:r>
              <a:rPr lang="en-US" sz="28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+mj-ea"/>
                <a:ea typeface="+mj-ea"/>
              </a:rPr>
              <a:t>취합</a:t>
            </a:r>
            <a:endParaRPr lang="en-US" sz="2800" dirty="0">
              <a:solidFill>
                <a:srgbClr val="545454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배서윤님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-419100"/>
            <a:ext cx="19202399" cy="11239500"/>
            <a:chOff x="0" y="0"/>
            <a:chExt cx="25603199" cy="1498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101" b="6101"/>
            <a:stretch>
              <a:fillRect/>
            </a:stretch>
          </p:blipFill>
          <p:spPr>
            <a:xfrm>
              <a:off x="0" y="0"/>
              <a:ext cx="25603199" cy="1498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-616410" y="501102"/>
            <a:ext cx="20848184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616410" y="9779138"/>
            <a:ext cx="20848184" cy="0"/>
          </a:xfrm>
          <a:prstGeom prst="line">
            <a:avLst/>
          </a:prstGeom>
          <a:ln w="762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14117" y="4076700"/>
            <a:ext cx="17459767" cy="4304248"/>
            <a:chOff x="0" y="0"/>
            <a:chExt cx="23279689" cy="573899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474220" cy="5738997"/>
              <a:chOff x="0" y="0"/>
              <a:chExt cx="1913890" cy="245491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245491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245491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2454910"/>
                    </a:lnTo>
                    <a:lnTo>
                      <a:pt x="0" y="24549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2945" y="144315"/>
              <a:ext cx="4159029" cy="5438795"/>
              <a:chOff x="0" y="0"/>
              <a:chExt cx="7445547" cy="973660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445547" cy="9736602"/>
              </a:xfrm>
              <a:custGeom>
                <a:avLst/>
                <a:gdLst/>
                <a:ahLst/>
                <a:cxnLst/>
                <a:rect l="l" t="t" r="r" b="b"/>
                <a:pathLst>
                  <a:path w="7445547" h="9736602">
                    <a:moveTo>
                      <a:pt x="0" y="0"/>
                    </a:moveTo>
                    <a:lnTo>
                      <a:pt x="0" y="9736602"/>
                    </a:lnTo>
                    <a:lnTo>
                      <a:pt x="7445547" y="9736602"/>
                    </a:lnTo>
                    <a:lnTo>
                      <a:pt x="7445547" y="0"/>
                    </a:lnTo>
                    <a:lnTo>
                      <a:pt x="0" y="0"/>
                    </a:lnTo>
                    <a:close/>
                    <a:moveTo>
                      <a:pt x="7384587" y="9675642"/>
                    </a:moveTo>
                    <a:lnTo>
                      <a:pt x="59690" y="9675642"/>
                    </a:lnTo>
                    <a:lnTo>
                      <a:pt x="59690" y="59690"/>
                    </a:lnTo>
                    <a:lnTo>
                      <a:pt x="7384587" y="59690"/>
                    </a:lnTo>
                    <a:lnTo>
                      <a:pt x="7384587" y="9675642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501117" y="476691"/>
              <a:ext cx="3471986" cy="3471972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b="-11564"/>
                </a:stretch>
              </a:blip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350581" y="4585780"/>
              <a:ext cx="1743757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5D7963"/>
                  </a:solidFill>
                  <a:latin typeface="+mj-ea"/>
                  <a:ea typeface="+mj-ea"/>
                </a:rPr>
                <a:t>남동욱</a:t>
              </a:r>
              <a:endParaRPr lang="en-US" sz="3000" dirty="0">
                <a:solidFill>
                  <a:srgbClr val="5D7963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54631" y="4232228"/>
              <a:ext cx="1135658" cy="342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  <a:spcBef>
                  <a:spcPct val="0"/>
                </a:spcBef>
              </a:pPr>
              <a:r>
                <a:rPr lang="en-US" sz="1517">
                  <a:solidFill>
                    <a:srgbClr val="5D7963"/>
                  </a:solidFill>
                  <a:latin typeface="Aileron"/>
                </a:rPr>
                <a:t>Front-end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1367" y="0"/>
              <a:ext cx="4474220" cy="5738997"/>
              <a:chOff x="0" y="0"/>
              <a:chExt cx="1913890" cy="24549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245491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245491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2454910"/>
                    </a:lnTo>
                    <a:lnTo>
                      <a:pt x="0" y="24549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4844313" y="144315"/>
              <a:ext cx="4159029" cy="5438795"/>
              <a:chOff x="0" y="0"/>
              <a:chExt cx="7445547" cy="973660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445547" cy="9736602"/>
              </a:xfrm>
              <a:custGeom>
                <a:avLst/>
                <a:gdLst/>
                <a:ahLst/>
                <a:cxnLst/>
                <a:rect l="l" t="t" r="r" b="b"/>
                <a:pathLst>
                  <a:path w="7445547" h="9736602">
                    <a:moveTo>
                      <a:pt x="0" y="0"/>
                    </a:moveTo>
                    <a:lnTo>
                      <a:pt x="0" y="9736602"/>
                    </a:lnTo>
                    <a:lnTo>
                      <a:pt x="7445547" y="9736602"/>
                    </a:lnTo>
                    <a:lnTo>
                      <a:pt x="7445547" y="0"/>
                    </a:lnTo>
                    <a:lnTo>
                      <a:pt x="0" y="0"/>
                    </a:lnTo>
                    <a:close/>
                    <a:moveTo>
                      <a:pt x="7384587" y="9675642"/>
                    </a:moveTo>
                    <a:lnTo>
                      <a:pt x="59690" y="9675642"/>
                    </a:lnTo>
                    <a:lnTo>
                      <a:pt x="59690" y="59690"/>
                    </a:lnTo>
                    <a:lnTo>
                      <a:pt x="7384587" y="59690"/>
                    </a:lnTo>
                    <a:lnTo>
                      <a:pt x="7384587" y="9675642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5202484" y="476691"/>
              <a:ext cx="3471986" cy="3471972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6616" r="-28103"/>
                </a:stretch>
              </a:blip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6051949" y="4585780"/>
              <a:ext cx="1743757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D7963"/>
                  </a:solidFill>
                  <a:latin typeface="+mj-ea"/>
                  <a:ea typeface="+mj-ea"/>
                </a:rPr>
                <a:t>김아영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355998" y="4232228"/>
              <a:ext cx="1135658" cy="342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  <a:spcBef>
                  <a:spcPct val="0"/>
                </a:spcBef>
              </a:pPr>
              <a:r>
                <a:rPr lang="en-US" sz="1517">
                  <a:solidFill>
                    <a:srgbClr val="5D7963"/>
                  </a:solidFill>
                  <a:latin typeface="Aileron"/>
                </a:rPr>
                <a:t>Front-end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9402735" y="0"/>
              <a:ext cx="4474220" cy="5738997"/>
              <a:chOff x="0" y="0"/>
              <a:chExt cx="1913890" cy="245491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245491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245491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2454910"/>
                    </a:lnTo>
                    <a:lnTo>
                      <a:pt x="0" y="24549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9545680" y="144315"/>
              <a:ext cx="4159029" cy="5438795"/>
              <a:chOff x="0" y="0"/>
              <a:chExt cx="7445547" cy="973660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445547" cy="9736602"/>
              </a:xfrm>
              <a:custGeom>
                <a:avLst/>
                <a:gdLst/>
                <a:ahLst/>
                <a:cxnLst/>
                <a:rect l="l" t="t" r="r" b="b"/>
                <a:pathLst>
                  <a:path w="7445547" h="9736602">
                    <a:moveTo>
                      <a:pt x="0" y="0"/>
                    </a:moveTo>
                    <a:lnTo>
                      <a:pt x="0" y="9736602"/>
                    </a:lnTo>
                    <a:lnTo>
                      <a:pt x="7445547" y="9736602"/>
                    </a:lnTo>
                    <a:lnTo>
                      <a:pt x="7445547" y="0"/>
                    </a:lnTo>
                    <a:lnTo>
                      <a:pt x="0" y="0"/>
                    </a:lnTo>
                    <a:close/>
                    <a:moveTo>
                      <a:pt x="7384587" y="9675642"/>
                    </a:moveTo>
                    <a:lnTo>
                      <a:pt x="59690" y="9675642"/>
                    </a:lnTo>
                    <a:lnTo>
                      <a:pt x="59690" y="59690"/>
                    </a:lnTo>
                    <a:lnTo>
                      <a:pt x="7384587" y="59690"/>
                    </a:lnTo>
                    <a:lnTo>
                      <a:pt x="7384587" y="9675642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9903851" y="476691"/>
              <a:ext cx="3471986" cy="3471972"/>
              <a:chOff x="0" y="0"/>
              <a:chExt cx="6350000" cy="634997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10753316" y="4585780"/>
              <a:ext cx="1743757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D7963"/>
                  </a:solidFill>
                  <a:latin typeface="+mj-ea"/>
                  <a:ea typeface="+mj-ea"/>
                </a:rPr>
                <a:t>배서윤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057365" y="4232228"/>
              <a:ext cx="1135658" cy="342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  <a:spcBef>
                  <a:spcPct val="0"/>
                </a:spcBef>
              </a:pPr>
              <a:r>
                <a:rPr lang="en-US" sz="1517">
                  <a:solidFill>
                    <a:srgbClr val="5D7963"/>
                  </a:solidFill>
                  <a:latin typeface="Aileron"/>
                </a:rPr>
                <a:t>Back-end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14104102" y="0"/>
              <a:ext cx="4474220" cy="5738997"/>
              <a:chOff x="0" y="0"/>
              <a:chExt cx="1913890" cy="245491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245491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245491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2454910"/>
                    </a:lnTo>
                    <a:lnTo>
                      <a:pt x="0" y="24549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14247047" y="144315"/>
              <a:ext cx="4159029" cy="5438795"/>
              <a:chOff x="0" y="0"/>
              <a:chExt cx="7445547" cy="973660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445547" cy="9736602"/>
              </a:xfrm>
              <a:custGeom>
                <a:avLst/>
                <a:gdLst/>
                <a:ahLst/>
                <a:cxnLst/>
                <a:rect l="l" t="t" r="r" b="b"/>
                <a:pathLst>
                  <a:path w="7445547" h="9736602">
                    <a:moveTo>
                      <a:pt x="0" y="0"/>
                    </a:moveTo>
                    <a:lnTo>
                      <a:pt x="0" y="9736602"/>
                    </a:lnTo>
                    <a:lnTo>
                      <a:pt x="7445547" y="9736602"/>
                    </a:lnTo>
                    <a:lnTo>
                      <a:pt x="7445547" y="0"/>
                    </a:lnTo>
                    <a:lnTo>
                      <a:pt x="0" y="0"/>
                    </a:lnTo>
                    <a:close/>
                    <a:moveTo>
                      <a:pt x="7384587" y="9675642"/>
                    </a:moveTo>
                    <a:lnTo>
                      <a:pt x="59690" y="9675642"/>
                    </a:lnTo>
                    <a:lnTo>
                      <a:pt x="59690" y="59690"/>
                    </a:lnTo>
                    <a:lnTo>
                      <a:pt x="7384587" y="59690"/>
                    </a:lnTo>
                    <a:lnTo>
                      <a:pt x="7384587" y="9675642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14605219" y="476691"/>
              <a:ext cx="3471986" cy="3471972"/>
              <a:chOff x="0" y="0"/>
              <a:chExt cx="6350000" cy="634997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15454682" y="4585780"/>
              <a:ext cx="1743757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D7963"/>
                  </a:solidFill>
                  <a:latin typeface="+mj-ea"/>
                  <a:ea typeface="+mj-ea"/>
                </a:rPr>
                <a:t>최우기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5758733" y="4232228"/>
              <a:ext cx="1135658" cy="342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  <a:spcBef>
                  <a:spcPct val="0"/>
                </a:spcBef>
              </a:pPr>
              <a:r>
                <a:rPr lang="en-US" sz="1517">
                  <a:solidFill>
                    <a:srgbClr val="5D7963"/>
                  </a:solidFill>
                  <a:latin typeface="Aileron"/>
                </a:rPr>
                <a:t>Back-end</a:t>
              </a:r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8805469" y="0"/>
              <a:ext cx="4474220" cy="5738997"/>
              <a:chOff x="0" y="0"/>
              <a:chExt cx="1913890" cy="2454911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245491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245491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2454910"/>
                    </a:lnTo>
                    <a:lnTo>
                      <a:pt x="0" y="24549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8948415" y="144315"/>
              <a:ext cx="4159029" cy="5438795"/>
              <a:chOff x="0" y="0"/>
              <a:chExt cx="7445547" cy="973660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7445547" cy="9736602"/>
              </a:xfrm>
              <a:custGeom>
                <a:avLst/>
                <a:gdLst/>
                <a:ahLst/>
                <a:cxnLst/>
                <a:rect l="l" t="t" r="r" b="b"/>
                <a:pathLst>
                  <a:path w="7445547" h="9736602">
                    <a:moveTo>
                      <a:pt x="0" y="0"/>
                    </a:moveTo>
                    <a:lnTo>
                      <a:pt x="0" y="9736602"/>
                    </a:lnTo>
                    <a:lnTo>
                      <a:pt x="7445547" y="9736602"/>
                    </a:lnTo>
                    <a:lnTo>
                      <a:pt x="7445547" y="0"/>
                    </a:lnTo>
                    <a:lnTo>
                      <a:pt x="0" y="0"/>
                    </a:lnTo>
                    <a:close/>
                    <a:moveTo>
                      <a:pt x="7384587" y="9675642"/>
                    </a:moveTo>
                    <a:lnTo>
                      <a:pt x="59690" y="9675642"/>
                    </a:lnTo>
                    <a:lnTo>
                      <a:pt x="59690" y="59690"/>
                    </a:lnTo>
                    <a:lnTo>
                      <a:pt x="7384587" y="59690"/>
                    </a:lnTo>
                    <a:lnTo>
                      <a:pt x="7384587" y="9675642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19306586" y="476691"/>
              <a:ext cx="3471986" cy="3471972"/>
              <a:chOff x="0" y="0"/>
              <a:chExt cx="6350000" cy="634997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b="-7692"/>
                </a:stretch>
              </a:blip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20156050" y="4585780"/>
              <a:ext cx="1743757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5D7963"/>
                  </a:solidFill>
                  <a:latin typeface="+mj-ea"/>
                  <a:ea typeface="+mj-ea"/>
                </a:rPr>
                <a:t>김재경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0460100" y="4232228"/>
              <a:ext cx="1135658" cy="342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  <a:spcBef>
                  <a:spcPct val="0"/>
                </a:spcBef>
              </a:pPr>
              <a:r>
                <a:rPr lang="en-US" sz="1517">
                  <a:solidFill>
                    <a:srgbClr val="5D7963"/>
                  </a:solidFill>
                  <a:latin typeface="Aileron"/>
                </a:rPr>
                <a:t>Back-end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883141" y="925671"/>
            <a:ext cx="14140716" cy="2334574"/>
            <a:chOff x="0" y="-257175"/>
            <a:chExt cx="18854288" cy="3112765"/>
          </a:xfrm>
        </p:grpSpPr>
        <p:sp>
          <p:nvSpPr>
            <p:cNvPr id="48" name="TextBox 48"/>
            <p:cNvSpPr txBox="1"/>
            <p:nvPr/>
          </p:nvSpPr>
          <p:spPr>
            <a:xfrm>
              <a:off x="174845" y="-257175"/>
              <a:ext cx="18679443" cy="2937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60"/>
                </a:lnSpc>
                <a:spcBef>
                  <a:spcPct val="0"/>
                </a:spcBef>
              </a:pPr>
              <a:r>
                <a:rPr lang="en-US" sz="12000" dirty="0" err="1">
                  <a:solidFill>
                    <a:srgbClr val="5D7963"/>
                  </a:solidFill>
                  <a:latin typeface="Aileron Bold"/>
                </a:rPr>
                <a:t>GrowGreen</a:t>
              </a:r>
              <a:r>
                <a:rPr lang="en-US" sz="12000" dirty="0">
                  <a:solidFill>
                    <a:srgbClr val="5D7963"/>
                  </a:solidFill>
                  <a:latin typeface="Aileron Bold"/>
                </a:rPr>
                <a:t> Team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82330"/>
              <a:ext cx="18679442" cy="2937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60"/>
                </a:lnSpc>
                <a:spcBef>
                  <a:spcPct val="0"/>
                </a:spcBef>
              </a:pPr>
              <a:r>
                <a:rPr lang="en-US" sz="12000" dirty="0" err="1">
                  <a:solidFill>
                    <a:srgbClr val="FFFFFF"/>
                  </a:solidFill>
                  <a:latin typeface="Aileron Bold"/>
                </a:rPr>
                <a:t>GrowGreen</a:t>
              </a:r>
              <a:r>
                <a:rPr lang="en-US" sz="12000" dirty="0">
                  <a:solidFill>
                    <a:srgbClr val="FFFFFF"/>
                  </a:solidFill>
                  <a:latin typeface="Aileron Bold"/>
                </a:rPr>
                <a:t> Team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657600" y="554514"/>
            <a:ext cx="13335000" cy="9588471"/>
            <a:chOff x="0" y="0"/>
            <a:chExt cx="9512066" cy="7290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512066" cy="7290074"/>
            </a:xfrm>
            <a:custGeom>
              <a:avLst/>
              <a:gdLst/>
              <a:ahLst/>
              <a:cxnLst/>
              <a:rect l="l" t="t" r="r" b="b"/>
              <a:pathLst>
                <a:path w="9512066" h="7290074">
                  <a:moveTo>
                    <a:pt x="0" y="0"/>
                  </a:moveTo>
                  <a:lnTo>
                    <a:pt x="0" y="7290074"/>
                  </a:lnTo>
                  <a:lnTo>
                    <a:pt x="9512066" y="7290074"/>
                  </a:lnTo>
                  <a:lnTo>
                    <a:pt x="9512066" y="0"/>
                  </a:lnTo>
                  <a:lnTo>
                    <a:pt x="0" y="0"/>
                  </a:lnTo>
                  <a:close/>
                  <a:moveTo>
                    <a:pt x="9451106" y="7229114"/>
                  </a:moveTo>
                  <a:lnTo>
                    <a:pt x="59690" y="7229114"/>
                  </a:lnTo>
                  <a:lnTo>
                    <a:pt x="59690" y="59690"/>
                  </a:lnTo>
                  <a:lnTo>
                    <a:pt x="9451106" y="59690"/>
                  </a:lnTo>
                  <a:lnTo>
                    <a:pt x="9451106" y="7229114"/>
                  </a:lnTo>
                  <a:close/>
                </a:path>
              </a:pathLst>
            </a:custGeom>
            <a:solidFill>
              <a:srgbClr val="AD9A8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4180246" y="773511"/>
            <a:ext cx="12511008" cy="9169526"/>
          </a:xfrm>
          <a:custGeom>
            <a:avLst/>
            <a:gdLst/>
            <a:ahLst/>
            <a:cxnLst/>
            <a:rect l="l" t="t" r="r" b="b"/>
            <a:pathLst>
              <a:path w="12511008" h="9169526">
                <a:moveTo>
                  <a:pt x="0" y="0"/>
                </a:moveTo>
                <a:lnTo>
                  <a:pt x="12511008" y="0"/>
                </a:lnTo>
                <a:lnTo>
                  <a:pt x="12511008" y="9169526"/>
                </a:lnTo>
                <a:lnTo>
                  <a:pt x="0" y="9169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9660" y="497364"/>
            <a:ext cx="3370536" cy="155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04"/>
              </a:lnSpc>
              <a:spcBef>
                <a:spcPct val="0"/>
              </a:spcBef>
            </a:pPr>
            <a:r>
              <a:rPr lang="en-US" sz="9074">
                <a:solidFill>
                  <a:srgbClr val="545454"/>
                </a:solidFill>
                <a:latin typeface="Aileron Bold"/>
              </a:rPr>
              <a:t>ERD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배서윤님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9593288" y="2537423"/>
            <a:ext cx="3825398" cy="7015781"/>
          </a:xfrm>
          <a:custGeom>
            <a:avLst/>
            <a:gdLst/>
            <a:ahLst/>
            <a:cxnLst/>
            <a:rect l="l" t="t" r="r" b="b"/>
            <a:pathLst>
              <a:path w="3825398" h="7015781">
                <a:moveTo>
                  <a:pt x="0" y="0"/>
                </a:moveTo>
                <a:lnTo>
                  <a:pt x="3825398" y="0"/>
                </a:lnTo>
                <a:lnTo>
                  <a:pt x="3825398" y="7015780"/>
                </a:lnTo>
                <a:lnTo>
                  <a:pt x="0" y="701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65429" y="5909709"/>
            <a:ext cx="3855244" cy="3643494"/>
          </a:xfrm>
          <a:custGeom>
            <a:avLst/>
            <a:gdLst/>
            <a:ahLst/>
            <a:cxnLst/>
            <a:rect l="l" t="t" r="r" b="b"/>
            <a:pathLst>
              <a:path w="3855244" h="3643494">
                <a:moveTo>
                  <a:pt x="0" y="0"/>
                </a:moveTo>
                <a:lnTo>
                  <a:pt x="3855244" y="0"/>
                </a:lnTo>
                <a:lnTo>
                  <a:pt x="3855244" y="3643494"/>
                </a:lnTo>
                <a:lnTo>
                  <a:pt x="0" y="364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65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65429" y="2537423"/>
            <a:ext cx="3855244" cy="3125834"/>
          </a:xfrm>
          <a:custGeom>
            <a:avLst/>
            <a:gdLst/>
            <a:ahLst/>
            <a:cxnLst/>
            <a:rect l="l" t="t" r="r" b="b"/>
            <a:pathLst>
              <a:path w="3855244" h="3125834">
                <a:moveTo>
                  <a:pt x="0" y="0"/>
                </a:moveTo>
                <a:lnTo>
                  <a:pt x="3855244" y="0"/>
                </a:lnTo>
                <a:lnTo>
                  <a:pt x="3855244" y="3125834"/>
                </a:lnTo>
                <a:lnTo>
                  <a:pt x="0" y="3125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049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8694885" cy="10287000"/>
            <a:chOff x="0" y="0"/>
            <a:chExt cx="2337140" cy="27650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7140" cy="2765093"/>
            </a:xfrm>
            <a:custGeom>
              <a:avLst/>
              <a:gdLst/>
              <a:ahLst/>
              <a:cxnLst/>
              <a:rect l="l" t="t" r="r" b="b"/>
              <a:pathLst>
                <a:path w="2337140" h="2765093">
                  <a:moveTo>
                    <a:pt x="0" y="0"/>
                  </a:moveTo>
                  <a:lnTo>
                    <a:pt x="2337140" y="0"/>
                  </a:lnTo>
                  <a:lnTo>
                    <a:pt x="2337140" y="2765093"/>
                  </a:lnTo>
                  <a:lnTo>
                    <a:pt x="0" y="276509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08231" y="-691896"/>
            <a:ext cx="8078423" cy="11809134"/>
            <a:chOff x="0" y="0"/>
            <a:chExt cx="5573326" cy="81471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73326" cy="8147154"/>
            </a:xfrm>
            <a:custGeom>
              <a:avLst/>
              <a:gdLst/>
              <a:ahLst/>
              <a:cxnLst/>
              <a:rect l="l" t="t" r="r" b="b"/>
              <a:pathLst>
                <a:path w="5573326" h="8147154">
                  <a:moveTo>
                    <a:pt x="0" y="0"/>
                  </a:moveTo>
                  <a:lnTo>
                    <a:pt x="0" y="8147154"/>
                  </a:lnTo>
                  <a:lnTo>
                    <a:pt x="5573326" y="8147154"/>
                  </a:lnTo>
                  <a:lnTo>
                    <a:pt x="5573326" y="0"/>
                  </a:lnTo>
                  <a:lnTo>
                    <a:pt x="0" y="0"/>
                  </a:lnTo>
                  <a:close/>
                  <a:moveTo>
                    <a:pt x="5512366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5512366" y="59690"/>
                  </a:lnTo>
                  <a:lnTo>
                    <a:pt x="5512366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2343001" y="408404"/>
            <a:ext cx="4336558" cy="9470191"/>
          </a:xfrm>
          <a:custGeom>
            <a:avLst/>
            <a:gdLst/>
            <a:ahLst/>
            <a:cxnLst/>
            <a:rect l="l" t="t" r="r" b="b"/>
            <a:pathLst>
              <a:path w="4336558" h="9470191">
                <a:moveTo>
                  <a:pt x="0" y="0"/>
                </a:moveTo>
                <a:lnTo>
                  <a:pt x="4336558" y="0"/>
                </a:lnTo>
                <a:lnTo>
                  <a:pt x="4336558" y="9470192"/>
                </a:lnTo>
                <a:lnTo>
                  <a:pt x="0" y="9470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430000" y="906610"/>
            <a:ext cx="4447641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6736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Plant </a:t>
            </a:r>
            <a:r>
              <a:rPr lang="en-US" sz="6736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</a:t>
            </a:r>
            <a:endParaRPr lang="en-US" sz="6736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배서윤님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8694885" cy="10287000"/>
            <a:chOff x="0" y="0"/>
            <a:chExt cx="2337140" cy="2765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7140" cy="2765093"/>
            </a:xfrm>
            <a:custGeom>
              <a:avLst/>
              <a:gdLst/>
              <a:ahLst/>
              <a:cxnLst/>
              <a:rect l="l" t="t" r="r" b="b"/>
              <a:pathLst>
                <a:path w="2337140" h="2765093">
                  <a:moveTo>
                    <a:pt x="0" y="0"/>
                  </a:moveTo>
                  <a:lnTo>
                    <a:pt x="2337140" y="0"/>
                  </a:lnTo>
                  <a:lnTo>
                    <a:pt x="2337140" y="2765093"/>
                  </a:lnTo>
                  <a:lnTo>
                    <a:pt x="0" y="276509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8231" y="-691896"/>
            <a:ext cx="8078423" cy="11809134"/>
            <a:chOff x="0" y="0"/>
            <a:chExt cx="5573326" cy="81471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73326" cy="8147154"/>
            </a:xfrm>
            <a:custGeom>
              <a:avLst/>
              <a:gdLst/>
              <a:ahLst/>
              <a:cxnLst/>
              <a:rect l="l" t="t" r="r" b="b"/>
              <a:pathLst>
                <a:path w="5573326" h="8147154">
                  <a:moveTo>
                    <a:pt x="0" y="0"/>
                  </a:moveTo>
                  <a:lnTo>
                    <a:pt x="0" y="8147154"/>
                  </a:lnTo>
                  <a:lnTo>
                    <a:pt x="5573326" y="8147154"/>
                  </a:lnTo>
                  <a:lnTo>
                    <a:pt x="5573326" y="0"/>
                  </a:lnTo>
                  <a:lnTo>
                    <a:pt x="0" y="0"/>
                  </a:lnTo>
                  <a:close/>
                  <a:moveTo>
                    <a:pt x="5512366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5512366" y="59690"/>
                  </a:lnTo>
                  <a:lnTo>
                    <a:pt x="5512366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79130" y="206751"/>
            <a:ext cx="6560005" cy="9873499"/>
          </a:xfrm>
          <a:custGeom>
            <a:avLst/>
            <a:gdLst/>
            <a:ahLst/>
            <a:cxnLst/>
            <a:rect l="l" t="t" r="r" b="b"/>
            <a:pathLst>
              <a:path w="6560005" h="9873499">
                <a:moveTo>
                  <a:pt x="0" y="0"/>
                </a:moveTo>
                <a:lnTo>
                  <a:pt x="6560006" y="0"/>
                </a:lnTo>
                <a:lnTo>
                  <a:pt x="6560006" y="9873498"/>
                </a:lnTo>
                <a:lnTo>
                  <a:pt x="0" y="9873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17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16245" y="2562209"/>
            <a:ext cx="3815347" cy="6990995"/>
          </a:xfrm>
          <a:custGeom>
            <a:avLst/>
            <a:gdLst/>
            <a:ahLst/>
            <a:cxnLst/>
            <a:rect l="l" t="t" r="r" b="b"/>
            <a:pathLst>
              <a:path w="3815347" h="6990995">
                <a:moveTo>
                  <a:pt x="0" y="0"/>
                </a:moveTo>
                <a:lnTo>
                  <a:pt x="3815347" y="0"/>
                </a:lnTo>
                <a:lnTo>
                  <a:pt x="3815347" y="6990994"/>
                </a:lnTo>
                <a:lnTo>
                  <a:pt x="0" y="6990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28331" y="2562209"/>
            <a:ext cx="4275233" cy="6990995"/>
          </a:xfrm>
          <a:custGeom>
            <a:avLst/>
            <a:gdLst/>
            <a:ahLst/>
            <a:cxnLst/>
            <a:rect l="l" t="t" r="r" b="b"/>
            <a:pathLst>
              <a:path w="4275233" h="6990995">
                <a:moveTo>
                  <a:pt x="0" y="0"/>
                </a:moveTo>
                <a:lnTo>
                  <a:pt x="4275233" y="0"/>
                </a:lnTo>
                <a:lnTo>
                  <a:pt x="4275233" y="6990994"/>
                </a:lnTo>
                <a:lnTo>
                  <a:pt x="0" y="6990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788943" y="906610"/>
            <a:ext cx="444165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6736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Plant </a:t>
            </a:r>
            <a:r>
              <a:rPr lang="en-US" sz="6736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endParaRPr lang="en-US" sz="6736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배서윤님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-761067"/>
            <a:ext cx="6306507" cy="11809134"/>
            <a:chOff x="0" y="0"/>
            <a:chExt cx="4350877" cy="81471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50877" cy="8147154"/>
            </a:xfrm>
            <a:custGeom>
              <a:avLst/>
              <a:gdLst/>
              <a:ahLst/>
              <a:cxnLst/>
              <a:rect l="l" t="t" r="r" b="b"/>
              <a:pathLst>
                <a:path w="4350877" h="8147154">
                  <a:moveTo>
                    <a:pt x="0" y="0"/>
                  </a:moveTo>
                  <a:lnTo>
                    <a:pt x="0" y="8147154"/>
                  </a:lnTo>
                  <a:lnTo>
                    <a:pt x="4350877" y="8147154"/>
                  </a:lnTo>
                  <a:lnTo>
                    <a:pt x="4350877" y="0"/>
                  </a:lnTo>
                  <a:lnTo>
                    <a:pt x="0" y="0"/>
                  </a:lnTo>
                  <a:close/>
                  <a:moveTo>
                    <a:pt x="4289917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4289917" y="59690"/>
                  </a:lnTo>
                  <a:lnTo>
                    <a:pt x="4289917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461842" y="2327812"/>
            <a:ext cx="4410230" cy="7229627"/>
          </a:xfrm>
          <a:custGeom>
            <a:avLst/>
            <a:gdLst/>
            <a:ahLst/>
            <a:cxnLst/>
            <a:rect l="l" t="t" r="r" b="b"/>
            <a:pathLst>
              <a:path w="4410230" h="7229627">
                <a:moveTo>
                  <a:pt x="0" y="0"/>
                </a:moveTo>
                <a:lnTo>
                  <a:pt x="4410231" y="0"/>
                </a:lnTo>
                <a:lnTo>
                  <a:pt x="4410231" y="7229627"/>
                </a:lnTo>
                <a:lnTo>
                  <a:pt x="0" y="7229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83156" y="2327812"/>
            <a:ext cx="4361351" cy="7229627"/>
          </a:xfrm>
          <a:custGeom>
            <a:avLst/>
            <a:gdLst/>
            <a:ahLst/>
            <a:cxnLst/>
            <a:rect l="l" t="t" r="r" b="b"/>
            <a:pathLst>
              <a:path w="4361351" h="7229627">
                <a:moveTo>
                  <a:pt x="0" y="0"/>
                </a:moveTo>
                <a:lnTo>
                  <a:pt x="4361351" y="0"/>
                </a:lnTo>
                <a:lnTo>
                  <a:pt x="4361351" y="7229627"/>
                </a:lnTo>
                <a:lnTo>
                  <a:pt x="0" y="7229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0859" y="2327812"/>
            <a:ext cx="4406677" cy="7205936"/>
          </a:xfrm>
          <a:custGeom>
            <a:avLst/>
            <a:gdLst/>
            <a:ahLst/>
            <a:cxnLst/>
            <a:rect l="l" t="t" r="r" b="b"/>
            <a:pathLst>
              <a:path w="4406677" h="7205936">
                <a:moveTo>
                  <a:pt x="0" y="0"/>
                </a:moveTo>
                <a:lnTo>
                  <a:pt x="4406676" y="0"/>
                </a:lnTo>
                <a:lnTo>
                  <a:pt x="4406676" y="7205936"/>
                </a:lnTo>
                <a:lnTo>
                  <a:pt x="0" y="7205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23860" y="906610"/>
            <a:ext cx="3909538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Plant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endParaRPr lang="en-US" sz="5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배서윤님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97082" y="906610"/>
            <a:ext cx="5489168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Plant </a:t>
            </a:r>
            <a:r>
              <a:rPr lang="en-US" sz="5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</a:t>
            </a: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List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83156" y="806896"/>
            <a:ext cx="449524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Plant Detail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8694885" cy="10287000"/>
            <a:chOff x="0" y="0"/>
            <a:chExt cx="2337140" cy="2765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7140" cy="2765093"/>
            </a:xfrm>
            <a:custGeom>
              <a:avLst/>
              <a:gdLst/>
              <a:ahLst/>
              <a:cxnLst/>
              <a:rect l="l" t="t" r="r" b="b"/>
              <a:pathLst>
                <a:path w="2337140" h="2765093">
                  <a:moveTo>
                    <a:pt x="0" y="0"/>
                  </a:moveTo>
                  <a:lnTo>
                    <a:pt x="2337140" y="0"/>
                  </a:lnTo>
                  <a:lnTo>
                    <a:pt x="2337140" y="2765093"/>
                  </a:lnTo>
                  <a:lnTo>
                    <a:pt x="0" y="276509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8231" y="-691896"/>
            <a:ext cx="8078423" cy="11809134"/>
            <a:chOff x="0" y="0"/>
            <a:chExt cx="5573326" cy="81471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73326" cy="8147154"/>
            </a:xfrm>
            <a:custGeom>
              <a:avLst/>
              <a:gdLst/>
              <a:ahLst/>
              <a:cxnLst/>
              <a:rect l="l" t="t" r="r" b="b"/>
              <a:pathLst>
                <a:path w="5573326" h="8147154">
                  <a:moveTo>
                    <a:pt x="0" y="0"/>
                  </a:moveTo>
                  <a:lnTo>
                    <a:pt x="0" y="8147154"/>
                  </a:lnTo>
                  <a:lnTo>
                    <a:pt x="5573326" y="8147154"/>
                  </a:lnTo>
                  <a:lnTo>
                    <a:pt x="5573326" y="0"/>
                  </a:lnTo>
                  <a:lnTo>
                    <a:pt x="0" y="0"/>
                  </a:lnTo>
                  <a:close/>
                  <a:moveTo>
                    <a:pt x="5512366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5512366" y="59690"/>
                  </a:lnTo>
                  <a:lnTo>
                    <a:pt x="5512366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865169" y="1957654"/>
            <a:ext cx="6394131" cy="8329346"/>
          </a:xfrm>
          <a:custGeom>
            <a:avLst/>
            <a:gdLst/>
            <a:ahLst/>
            <a:cxnLst/>
            <a:rect l="l" t="t" r="r" b="b"/>
            <a:pathLst>
              <a:path w="6394131" h="8329346">
                <a:moveTo>
                  <a:pt x="0" y="0"/>
                </a:moveTo>
                <a:lnTo>
                  <a:pt x="6394131" y="0"/>
                </a:lnTo>
                <a:lnTo>
                  <a:pt x="6394131" y="8329346"/>
                </a:lnTo>
                <a:lnTo>
                  <a:pt x="0" y="832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2531" y="1381088"/>
            <a:ext cx="7990773" cy="7663166"/>
          </a:xfrm>
          <a:custGeom>
            <a:avLst/>
            <a:gdLst/>
            <a:ahLst/>
            <a:cxnLst/>
            <a:rect l="l" t="t" r="r" b="b"/>
            <a:pathLst>
              <a:path w="7990773" h="7663166">
                <a:moveTo>
                  <a:pt x="0" y="0"/>
                </a:moveTo>
                <a:lnTo>
                  <a:pt x="7990773" y="0"/>
                </a:lnTo>
                <a:lnTo>
                  <a:pt x="7990773" y="7663166"/>
                </a:lnTo>
                <a:lnTo>
                  <a:pt x="0" y="7663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최우기님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21133" y="643113"/>
            <a:ext cx="440946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6736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Todo</a:t>
            </a:r>
            <a:r>
              <a:rPr lang="en-US" sz="6736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6736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</a:t>
            </a:r>
            <a:endParaRPr lang="en-US" sz="6736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8694885" cy="10287000"/>
            <a:chOff x="0" y="0"/>
            <a:chExt cx="2337140" cy="2765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7140" cy="2765093"/>
            </a:xfrm>
            <a:custGeom>
              <a:avLst/>
              <a:gdLst/>
              <a:ahLst/>
              <a:cxnLst/>
              <a:rect l="l" t="t" r="r" b="b"/>
              <a:pathLst>
                <a:path w="2337140" h="2765093">
                  <a:moveTo>
                    <a:pt x="0" y="0"/>
                  </a:moveTo>
                  <a:lnTo>
                    <a:pt x="2337140" y="0"/>
                  </a:lnTo>
                  <a:lnTo>
                    <a:pt x="2337140" y="2765093"/>
                  </a:lnTo>
                  <a:lnTo>
                    <a:pt x="0" y="276509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8231" y="-691896"/>
            <a:ext cx="8078423" cy="11809134"/>
            <a:chOff x="0" y="0"/>
            <a:chExt cx="5573326" cy="81471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73326" cy="8147154"/>
            </a:xfrm>
            <a:custGeom>
              <a:avLst/>
              <a:gdLst/>
              <a:ahLst/>
              <a:cxnLst/>
              <a:rect l="l" t="t" r="r" b="b"/>
              <a:pathLst>
                <a:path w="5573326" h="8147154">
                  <a:moveTo>
                    <a:pt x="0" y="0"/>
                  </a:moveTo>
                  <a:lnTo>
                    <a:pt x="0" y="8147154"/>
                  </a:lnTo>
                  <a:lnTo>
                    <a:pt x="5573326" y="8147154"/>
                  </a:lnTo>
                  <a:lnTo>
                    <a:pt x="5573326" y="0"/>
                  </a:lnTo>
                  <a:lnTo>
                    <a:pt x="0" y="0"/>
                  </a:lnTo>
                  <a:close/>
                  <a:moveTo>
                    <a:pt x="5512366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5512366" y="59690"/>
                  </a:lnTo>
                  <a:lnTo>
                    <a:pt x="5512366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368372" y="1282745"/>
            <a:ext cx="7977191" cy="7664360"/>
          </a:xfrm>
          <a:custGeom>
            <a:avLst/>
            <a:gdLst/>
            <a:ahLst/>
            <a:cxnLst/>
            <a:rect l="l" t="t" r="r" b="b"/>
            <a:pathLst>
              <a:path w="7977191" h="7664360">
                <a:moveTo>
                  <a:pt x="0" y="0"/>
                </a:moveTo>
                <a:lnTo>
                  <a:pt x="7977191" y="0"/>
                </a:lnTo>
                <a:lnTo>
                  <a:pt x="7977191" y="7664360"/>
                </a:lnTo>
                <a:lnTo>
                  <a:pt x="0" y="7664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65760" y="2623315"/>
            <a:ext cx="9407940" cy="2131486"/>
          </a:xfrm>
          <a:custGeom>
            <a:avLst/>
            <a:gdLst/>
            <a:ahLst/>
            <a:cxnLst/>
            <a:rect l="l" t="t" r="r" b="b"/>
            <a:pathLst>
              <a:path w="9407940" h="2131486">
                <a:moveTo>
                  <a:pt x="0" y="0"/>
                </a:moveTo>
                <a:lnTo>
                  <a:pt x="9407940" y="0"/>
                </a:lnTo>
                <a:lnTo>
                  <a:pt x="9407940" y="2131487"/>
                </a:lnTo>
                <a:lnTo>
                  <a:pt x="0" y="2131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65760" y="5546949"/>
            <a:ext cx="5527276" cy="4698776"/>
          </a:xfrm>
          <a:custGeom>
            <a:avLst/>
            <a:gdLst/>
            <a:ahLst/>
            <a:cxnLst/>
            <a:rect l="l" t="t" r="r" b="b"/>
            <a:pathLst>
              <a:path w="5527276" h="4698776">
                <a:moveTo>
                  <a:pt x="0" y="0"/>
                </a:moveTo>
                <a:lnTo>
                  <a:pt x="5527276" y="0"/>
                </a:lnTo>
                <a:lnTo>
                  <a:pt x="5527276" y="4698776"/>
                </a:lnTo>
                <a:lnTo>
                  <a:pt x="0" y="4698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최우기님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46710" y="1953751"/>
            <a:ext cx="329289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smtClean="0">
                <a:solidFill>
                  <a:srgbClr val="545454"/>
                </a:solidFill>
                <a:latin typeface="Aileron Bold"/>
              </a:rPr>
              <a:t>TODO </a:t>
            </a:r>
            <a:r>
              <a:rPr lang="en-US" sz="3500" dirty="0" err="1" smtClean="0">
                <a:solidFill>
                  <a:srgbClr val="545454"/>
                </a:solidFill>
                <a:latin typeface="+mj-ea"/>
                <a:ea typeface="+mj-ea"/>
              </a:rPr>
              <a:t>테이블</a:t>
            </a:r>
            <a:endParaRPr lang="en-US" sz="3500" dirty="0">
              <a:solidFill>
                <a:srgbClr val="545454"/>
              </a:solidFill>
              <a:latin typeface="+mj-ea"/>
              <a:ea typeface="+mj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746710" y="4839401"/>
            <a:ext cx="877929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smtClean="0">
                <a:solidFill>
                  <a:srgbClr val="545454"/>
                </a:solidFill>
                <a:latin typeface="Aileron Bold"/>
              </a:rPr>
              <a:t>DAY </a:t>
            </a:r>
            <a:r>
              <a:rPr lang="en-US" sz="3500" dirty="0" err="1" smtClean="0">
                <a:solidFill>
                  <a:srgbClr val="545454"/>
                </a:solidFill>
                <a:latin typeface="+mj-ea"/>
                <a:ea typeface="+mj-ea"/>
              </a:rPr>
              <a:t>테이블</a:t>
            </a:r>
            <a:r>
              <a:rPr lang="en-US" sz="3500" dirty="0" smtClean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500" dirty="0">
                <a:solidFill>
                  <a:srgbClr val="545454"/>
                </a:solidFill>
                <a:latin typeface="+mj-ea"/>
                <a:ea typeface="+mj-ea"/>
              </a:rPr>
              <a:t>(</a:t>
            </a:r>
            <a:r>
              <a:rPr lang="en-US" sz="3500" dirty="0" err="1">
                <a:solidFill>
                  <a:srgbClr val="545454"/>
                </a:solidFill>
                <a:latin typeface="+mj-ea"/>
                <a:ea typeface="+mj-ea"/>
              </a:rPr>
              <a:t>반복정보가</a:t>
            </a:r>
            <a:r>
              <a:rPr lang="en-US" sz="35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500" dirty="0" err="1">
                <a:solidFill>
                  <a:srgbClr val="545454"/>
                </a:solidFill>
                <a:latin typeface="+mj-ea"/>
                <a:ea typeface="+mj-ea"/>
              </a:rPr>
              <a:t>저장되는</a:t>
            </a:r>
            <a:r>
              <a:rPr lang="en-US" sz="35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500" dirty="0" err="1">
                <a:solidFill>
                  <a:srgbClr val="545454"/>
                </a:solidFill>
                <a:latin typeface="+mj-ea"/>
                <a:ea typeface="+mj-ea"/>
              </a:rPr>
              <a:t>테이블</a:t>
            </a:r>
            <a:r>
              <a:rPr lang="en-US" sz="3500" dirty="0">
                <a:solidFill>
                  <a:srgbClr val="545454"/>
                </a:solidFill>
                <a:latin typeface="Aileron Bold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21133" y="643113"/>
            <a:ext cx="486666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6736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Todo</a:t>
            </a:r>
            <a:r>
              <a:rPr lang="en-US" sz="6736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6736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등록</a:t>
            </a:r>
            <a:endParaRPr lang="en-US" sz="6736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8694885" cy="10287000"/>
            <a:chOff x="0" y="0"/>
            <a:chExt cx="2337140" cy="2765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7140" cy="2765093"/>
            </a:xfrm>
            <a:custGeom>
              <a:avLst/>
              <a:gdLst/>
              <a:ahLst/>
              <a:cxnLst/>
              <a:rect l="l" t="t" r="r" b="b"/>
              <a:pathLst>
                <a:path w="2337140" h="2765093">
                  <a:moveTo>
                    <a:pt x="0" y="0"/>
                  </a:moveTo>
                  <a:lnTo>
                    <a:pt x="2337140" y="0"/>
                  </a:lnTo>
                  <a:lnTo>
                    <a:pt x="2337140" y="2765093"/>
                  </a:lnTo>
                  <a:lnTo>
                    <a:pt x="0" y="276509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8231" y="-691896"/>
            <a:ext cx="8078423" cy="11809134"/>
            <a:chOff x="0" y="0"/>
            <a:chExt cx="5573326" cy="81471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73326" cy="8147154"/>
            </a:xfrm>
            <a:custGeom>
              <a:avLst/>
              <a:gdLst/>
              <a:ahLst/>
              <a:cxnLst/>
              <a:rect l="l" t="t" r="r" b="b"/>
              <a:pathLst>
                <a:path w="5573326" h="8147154">
                  <a:moveTo>
                    <a:pt x="0" y="0"/>
                  </a:moveTo>
                  <a:lnTo>
                    <a:pt x="0" y="8147154"/>
                  </a:lnTo>
                  <a:lnTo>
                    <a:pt x="5573326" y="8147154"/>
                  </a:lnTo>
                  <a:lnTo>
                    <a:pt x="5573326" y="0"/>
                  </a:lnTo>
                  <a:lnTo>
                    <a:pt x="0" y="0"/>
                  </a:lnTo>
                  <a:close/>
                  <a:moveTo>
                    <a:pt x="5512366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5512366" y="59690"/>
                  </a:lnTo>
                  <a:lnTo>
                    <a:pt x="5512366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732049" y="1771103"/>
            <a:ext cx="5996209" cy="8353558"/>
          </a:xfrm>
          <a:custGeom>
            <a:avLst/>
            <a:gdLst/>
            <a:ahLst/>
            <a:cxnLst/>
            <a:rect l="l" t="t" r="r" b="b"/>
            <a:pathLst>
              <a:path w="5996209" h="8353558">
                <a:moveTo>
                  <a:pt x="0" y="0"/>
                </a:moveTo>
                <a:lnTo>
                  <a:pt x="5996209" y="0"/>
                </a:lnTo>
                <a:lnTo>
                  <a:pt x="5996209" y="8353558"/>
                </a:lnTo>
                <a:lnTo>
                  <a:pt x="0" y="8353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3" r="-96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4934" y="1311917"/>
            <a:ext cx="8005017" cy="7663166"/>
          </a:xfrm>
          <a:custGeom>
            <a:avLst/>
            <a:gdLst/>
            <a:ahLst/>
            <a:cxnLst/>
            <a:rect l="l" t="t" r="r" b="b"/>
            <a:pathLst>
              <a:path w="8005017" h="7663166">
                <a:moveTo>
                  <a:pt x="0" y="0"/>
                </a:moveTo>
                <a:lnTo>
                  <a:pt x="8005017" y="0"/>
                </a:lnTo>
                <a:lnTo>
                  <a:pt x="8005017" y="7663166"/>
                </a:lnTo>
                <a:lnTo>
                  <a:pt x="0" y="7663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최우기님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21133" y="643113"/>
            <a:ext cx="433326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6736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Todo</a:t>
            </a:r>
            <a:r>
              <a:rPr lang="en-US" sz="6736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6736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endParaRPr lang="en-US" sz="6736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4462563" cy="10287000"/>
            <a:chOff x="0" y="0"/>
            <a:chExt cx="1199514" cy="2765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9514" cy="2765093"/>
            </a:xfrm>
            <a:custGeom>
              <a:avLst/>
              <a:gdLst/>
              <a:ahLst/>
              <a:cxnLst/>
              <a:rect l="l" t="t" r="r" b="b"/>
              <a:pathLst>
                <a:path w="1199514" h="2765093">
                  <a:moveTo>
                    <a:pt x="0" y="0"/>
                  </a:moveTo>
                  <a:lnTo>
                    <a:pt x="1199514" y="0"/>
                  </a:lnTo>
                  <a:lnTo>
                    <a:pt x="1199514" y="2765093"/>
                  </a:lnTo>
                  <a:lnTo>
                    <a:pt x="0" y="276509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8146" y="-691896"/>
            <a:ext cx="4154332" cy="11809134"/>
            <a:chOff x="0" y="0"/>
            <a:chExt cx="2866085" cy="81471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66085" cy="8147154"/>
            </a:xfrm>
            <a:custGeom>
              <a:avLst/>
              <a:gdLst/>
              <a:ahLst/>
              <a:cxnLst/>
              <a:rect l="l" t="t" r="r" b="b"/>
              <a:pathLst>
                <a:path w="2866085" h="8147154">
                  <a:moveTo>
                    <a:pt x="0" y="0"/>
                  </a:moveTo>
                  <a:lnTo>
                    <a:pt x="0" y="8147154"/>
                  </a:lnTo>
                  <a:lnTo>
                    <a:pt x="2866085" y="8147154"/>
                  </a:lnTo>
                  <a:lnTo>
                    <a:pt x="2866085" y="0"/>
                  </a:lnTo>
                  <a:lnTo>
                    <a:pt x="0" y="0"/>
                  </a:lnTo>
                  <a:close/>
                  <a:moveTo>
                    <a:pt x="2805125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2805125" y="59690"/>
                  </a:lnTo>
                  <a:lnTo>
                    <a:pt x="2805125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32117" y="1542517"/>
            <a:ext cx="3260030" cy="5530809"/>
          </a:xfrm>
          <a:custGeom>
            <a:avLst/>
            <a:gdLst/>
            <a:ahLst/>
            <a:cxnLst/>
            <a:rect l="l" t="t" r="r" b="b"/>
            <a:pathLst>
              <a:path w="3260030" h="5530809">
                <a:moveTo>
                  <a:pt x="0" y="0"/>
                </a:moveTo>
                <a:lnTo>
                  <a:pt x="3260030" y="0"/>
                </a:lnTo>
                <a:lnTo>
                  <a:pt x="3260030" y="5530809"/>
                </a:lnTo>
                <a:lnTo>
                  <a:pt x="0" y="5530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68572" y="1454240"/>
            <a:ext cx="4343020" cy="8891753"/>
          </a:xfrm>
          <a:custGeom>
            <a:avLst/>
            <a:gdLst/>
            <a:ahLst/>
            <a:cxnLst/>
            <a:rect l="l" t="t" r="r" b="b"/>
            <a:pathLst>
              <a:path w="4343020" h="8891753">
                <a:moveTo>
                  <a:pt x="0" y="0"/>
                </a:moveTo>
                <a:lnTo>
                  <a:pt x="4343020" y="0"/>
                </a:lnTo>
                <a:lnTo>
                  <a:pt x="4343020" y="8891753"/>
                </a:lnTo>
                <a:lnTo>
                  <a:pt x="0" y="8891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51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302092" y="0"/>
            <a:ext cx="4462563" cy="10287000"/>
            <a:chOff x="0" y="0"/>
            <a:chExt cx="1199514" cy="27650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9514" cy="2765093"/>
            </a:xfrm>
            <a:custGeom>
              <a:avLst/>
              <a:gdLst/>
              <a:ahLst/>
              <a:cxnLst/>
              <a:rect l="l" t="t" r="r" b="b"/>
              <a:pathLst>
                <a:path w="1199514" h="2765093">
                  <a:moveTo>
                    <a:pt x="0" y="0"/>
                  </a:moveTo>
                  <a:lnTo>
                    <a:pt x="1199514" y="0"/>
                  </a:lnTo>
                  <a:lnTo>
                    <a:pt x="1199514" y="2765093"/>
                  </a:lnTo>
                  <a:lnTo>
                    <a:pt x="0" y="276509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400239" y="-691896"/>
            <a:ext cx="4154332" cy="11809134"/>
            <a:chOff x="0" y="0"/>
            <a:chExt cx="2866085" cy="81471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66085" cy="8147154"/>
            </a:xfrm>
            <a:custGeom>
              <a:avLst/>
              <a:gdLst/>
              <a:ahLst/>
              <a:cxnLst/>
              <a:rect l="l" t="t" r="r" b="b"/>
              <a:pathLst>
                <a:path w="2866085" h="8147154">
                  <a:moveTo>
                    <a:pt x="0" y="0"/>
                  </a:moveTo>
                  <a:lnTo>
                    <a:pt x="0" y="8147154"/>
                  </a:lnTo>
                  <a:lnTo>
                    <a:pt x="2866085" y="8147154"/>
                  </a:lnTo>
                  <a:lnTo>
                    <a:pt x="2866085" y="0"/>
                  </a:lnTo>
                  <a:lnTo>
                    <a:pt x="0" y="0"/>
                  </a:lnTo>
                  <a:close/>
                  <a:moveTo>
                    <a:pt x="2805125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2805125" y="59690"/>
                  </a:lnTo>
                  <a:lnTo>
                    <a:pt x="2805125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9968842" y="1542517"/>
            <a:ext cx="3177696" cy="5422082"/>
          </a:xfrm>
          <a:custGeom>
            <a:avLst/>
            <a:gdLst/>
            <a:ahLst/>
            <a:cxnLst/>
            <a:rect l="l" t="t" r="r" b="b"/>
            <a:pathLst>
              <a:path w="3177696" h="5422082">
                <a:moveTo>
                  <a:pt x="0" y="0"/>
                </a:moveTo>
                <a:lnTo>
                  <a:pt x="3177696" y="0"/>
                </a:lnTo>
                <a:lnTo>
                  <a:pt x="3177696" y="5422082"/>
                </a:lnTo>
                <a:lnTo>
                  <a:pt x="0" y="5422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743889" y="1454240"/>
            <a:ext cx="4580652" cy="7535912"/>
          </a:xfrm>
          <a:custGeom>
            <a:avLst/>
            <a:gdLst/>
            <a:ahLst/>
            <a:cxnLst/>
            <a:rect l="l" t="t" r="r" b="b"/>
            <a:pathLst>
              <a:path w="4580652" h="7535912">
                <a:moveTo>
                  <a:pt x="0" y="0"/>
                </a:moveTo>
                <a:lnTo>
                  <a:pt x="4580653" y="0"/>
                </a:lnTo>
                <a:lnTo>
                  <a:pt x="4580653" y="7535912"/>
                </a:lnTo>
                <a:lnTo>
                  <a:pt x="0" y="7535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최우기님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43326" y="761237"/>
            <a:ext cx="405066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2"/>
              </a:lnSpc>
            </a:pPr>
            <a:r>
              <a:rPr lang="en-US" sz="3500" dirty="0" err="1">
                <a:solidFill>
                  <a:srgbClr val="545454"/>
                </a:solidFill>
                <a:latin typeface="+mj-ea"/>
                <a:ea typeface="+mj-ea"/>
              </a:rPr>
              <a:t>특정</a:t>
            </a:r>
            <a:r>
              <a:rPr lang="en-US" sz="35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500" dirty="0" err="1">
                <a:solidFill>
                  <a:srgbClr val="545454"/>
                </a:solidFill>
                <a:latin typeface="+mj-ea"/>
                <a:ea typeface="+mj-ea"/>
              </a:rPr>
              <a:t>날짜</a:t>
            </a:r>
            <a:r>
              <a:rPr lang="en-US" sz="35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500" dirty="0" err="1">
                <a:solidFill>
                  <a:srgbClr val="545454"/>
                </a:solidFill>
                <a:latin typeface="+mj-ea"/>
                <a:ea typeface="+mj-ea"/>
              </a:rPr>
              <a:t>Todo</a:t>
            </a:r>
            <a:r>
              <a:rPr lang="en-US" sz="3500" dirty="0">
                <a:solidFill>
                  <a:srgbClr val="545454"/>
                </a:solidFill>
                <a:latin typeface="+mj-ea"/>
                <a:ea typeface="+mj-ea"/>
              </a:rPr>
              <a:t> </a:t>
            </a:r>
            <a:r>
              <a:rPr lang="en-US" sz="3500" dirty="0" err="1">
                <a:solidFill>
                  <a:srgbClr val="545454"/>
                </a:solidFill>
                <a:latin typeface="+mj-ea"/>
                <a:ea typeface="+mj-ea"/>
              </a:rPr>
              <a:t>출력</a:t>
            </a:r>
            <a:endParaRPr lang="en-US" sz="3500" dirty="0">
              <a:solidFill>
                <a:srgbClr val="545454"/>
              </a:solidFill>
              <a:latin typeface="+mj-ea"/>
              <a:ea typeface="+mj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708932" y="761237"/>
            <a:ext cx="274581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2"/>
              </a:lnSpc>
            </a:pPr>
            <a:r>
              <a:rPr lang="en-US" sz="3500" dirty="0" err="1">
                <a:solidFill>
                  <a:srgbClr val="545454"/>
                </a:solidFill>
                <a:latin typeface="+mn-ea"/>
              </a:rPr>
              <a:t>Todo</a:t>
            </a:r>
            <a:r>
              <a:rPr lang="en-US" sz="3500" dirty="0">
                <a:solidFill>
                  <a:srgbClr val="545454"/>
                </a:solidFill>
                <a:latin typeface="+mn-ea"/>
              </a:rPr>
              <a:t> list </a:t>
            </a:r>
            <a:r>
              <a:rPr lang="en-US" sz="3500" dirty="0" err="1">
                <a:solidFill>
                  <a:srgbClr val="545454"/>
                </a:solidFill>
                <a:latin typeface="+mn-ea"/>
              </a:rPr>
              <a:t>출력</a:t>
            </a:r>
            <a:endParaRPr lang="en-US" sz="3500" dirty="0">
              <a:solidFill>
                <a:srgbClr val="545454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8694885" cy="10287000"/>
            <a:chOff x="0" y="0"/>
            <a:chExt cx="2337140" cy="2765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7140" cy="2765093"/>
            </a:xfrm>
            <a:custGeom>
              <a:avLst/>
              <a:gdLst/>
              <a:ahLst/>
              <a:cxnLst/>
              <a:rect l="l" t="t" r="r" b="b"/>
              <a:pathLst>
                <a:path w="2337140" h="2765093">
                  <a:moveTo>
                    <a:pt x="0" y="0"/>
                  </a:moveTo>
                  <a:lnTo>
                    <a:pt x="2337140" y="0"/>
                  </a:lnTo>
                  <a:lnTo>
                    <a:pt x="2337140" y="2765093"/>
                  </a:lnTo>
                  <a:lnTo>
                    <a:pt x="0" y="276509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8231" y="-691896"/>
            <a:ext cx="8078423" cy="11809134"/>
            <a:chOff x="0" y="0"/>
            <a:chExt cx="5573326" cy="81471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73326" cy="8147154"/>
            </a:xfrm>
            <a:custGeom>
              <a:avLst/>
              <a:gdLst/>
              <a:ahLst/>
              <a:cxnLst/>
              <a:rect l="l" t="t" r="r" b="b"/>
              <a:pathLst>
                <a:path w="5573326" h="8147154">
                  <a:moveTo>
                    <a:pt x="0" y="0"/>
                  </a:moveTo>
                  <a:lnTo>
                    <a:pt x="0" y="8147154"/>
                  </a:lnTo>
                  <a:lnTo>
                    <a:pt x="5573326" y="8147154"/>
                  </a:lnTo>
                  <a:lnTo>
                    <a:pt x="5573326" y="0"/>
                  </a:lnTo>
                  <a:lnTo>
                    <a:pt x="0" y="0"/>
                  </a:lnTo>
                  <a:close/>
                  <a:moveTo>
                    <a:pt x="5512366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5512366" y="59690"/>
                  </a:lnTo>
                  <a:lnTo>
                    <a:pt x="5512366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45233" y="1050806"/>
            <a:ext cx="7218235" cy="8323731"/>
          </a:xfrm>
          <a:custGeom>
            <a:avLst/>
            <a:gdLst/>
            <a:ahLst/>
            <a:cxnLst/>
            <a:rect l="l" t="t" r="r" b="b"/>
            <a:pathLst>
              <a:path w="7218235" h="8323731">
                <a:moveTo>
                  <a:pt x="0" y="0"/>
                </a:moveTo>
                <a:lnTo>
                  <a:pt x="7218235" y="0"/>
                </a:lnTo>
                <a:lnTo>
                  <a:pt x="7218235" y="8323730"/>
                </a:lnTo>
                <a:lnTo>
                  <a:pt x="0" y="8323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03629" y="1557162"/>
            <a:ext cx="4695903" cy="6210437"/>
          </a:xfrm>
          <a:custGeom>
            <a:avLst/>
            <a:gdLst/>
            <a:ahLst/>
            <a:cxnLst/>
            <a:rect l="l" t="t" r="r" b="b"/>
            <a:pathLst>
              <a:path w="4695903" h="6210437">
                <a:moveTo>
                  <a:pt x="0" y="0"/>
                </a:moveTo>
                <a:lnTo>
                  <a:pt x="4695903" y="0"/>
                </a:lnTo>
                <a:lnTo>
                  <a:pt x="4695903" y="6210437"/>
                </a:lnTo>
                <a:lnTo>
                  <a:pt x="0" y="6210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3351581" y="7748549"/>
            <a:ext cx="0" cy="65265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Freeform 11"/>
          <p:cNvSpPr/>
          <p:nvPr/>
        </p:nvSpPr>
        <p:spPr>
          <a:xfrm>
            <a:off x="8890711" y="8629803"/>
            <a:ext cx="9292514" cy="1629894"/>
          </a:xfrm>
          <a:custGeom>
            <a:avLst/>
            <a:gdLst/>
            <a:ahLst/>
            <a:cxnLst/>
            <a:rect l="l" t="t" r="r" b="b"/>
            <a:pathLst>
              <a:path w="9292514" h="1629894">
                <a:moveTo>
                  <a:pt x="0" y="0"/>
                </a:moveTo>
                <a:lnTo>
                  <a:pt x="9292514" y="0"/>
                </a:lnTo>
                <a:lnTo>
                  <a:pt x="9292514" y="1629894"/>
                </a:lnTo>
                <a:lnTo>
                  <a:pt x="0" y="1629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최우기님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84946" y="643113"/>
            <a:ext cx="4333267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6736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Todo</a:t>
            </a:r>
            <a:r>
              <a:rPr lang="en-US" sz="6736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6736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endParaRPr lang="en-US" sz="6736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8694885" cy="10287000"/>
            <a:chOff x="0" y="0"/>
            <a:chExt cx="2337140" cy="2765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7140" cy="2765093"/>
            </a:xfrm>
            <a:custGeom>
              <a:avLst/>
              <a:gdLst/>
              <a:ahLst/>
              <a:cxnLst/>
              <a:rect l="l" t="t" r="r" b="b"/>
              <a:pathLst>
                <a:path w="2337140" h="2765093">
                  <a:moveTo>
                    <a:pt x="0" y="0"/>
                  </a:moveTo>
                  <a:lnTo>
                    <a:pt x="2337140" y="0"/>
                  </a:lnTo>
                  <a:lnTo>
                    <a:pt x="2337140" y="2765093"/>
                  </a:lnTo>
                  <a:lnTo>
                    <a:pt x="0" y="276509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8231" y="-691896"/>
            <a:ext cx="8078423" cy="11809134"/>
            <a:chOff x="0" y="0"/>
            <a:chExt cx="5573326" cy="81471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73326" cy="8147154"/>
            </a:xfrm>
            <a:custGeom>
              <a:avLst/>
              <a:gdLst/>
              <a:ahLst/>
              <a:cxnLst/>
              <a:rect l="l" t="t" r="r" b="b"/>
              <a:pathLst>
                <a:path w="5573326" h="8147154">
                  <a:moveTo>
                    <a:pt x="0" y="0"/>
                  </a:moveTo>
                  <a:lnTo>
                    <a:pt x="0" y="8147154"/>
                  </a:lnTo>
                  <a:lnTo>
                    <a:pt x="5573326" y="8147154"/>
                  </a:lnTo>
                  <a:lnTo>
                    <a:pt x="5573326" y="0"/>
                  </a:lnTo>
                  <a:lnTo>
                    <a:pt x="0" y="0"/>
                  </a:lnTo>
                  <a:close/>
                  <a:moveTo>
                    <a:pt x="5512366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5512366" y="59690"/>
                  </a:lnTo>
                  <a:lnTo>
                    <a:pt x="5512366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955115" y="148950"/>
            <a:ext cx="4784654" cy="9878783"/>
          </a:xfrm>
          <a:custGeom>
            <a:avLst/>
            <a:gdLst/>
            <a:ahLst/>
            <a:cxnLst/>
            <a:rect l="l" t="t" r="r" b="b"/>
            <a:pathLst>
              <a:path w="4784654" h="9878783">
                <a:moveTo>
                  <a:pt x="0" y="0"/>
                </a:moveTo>
                <a:lnTo>
                  <a:pt x="4784655" y="0"/>
                </a:lnTo>
                <a:lnTo>
                  <a:pt x="4784655" y="9878783"/>
                </a:lnTo>
                <a:lnTo>
                  <a:pt x="0" y="9878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67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766478" y="891881"/>
            <a:ext cx="7029862" cy="8731362"/>
            <a:chOff x="0" y="119709"/>
            <a:chExt cx="9373149" cy="11641816"/>
          </a:xfrm>
        </p:grpSpPr>
        <p:sp>
          <p:nvSpPr>
            <p:cNvPr id="10" name="TextBox 10"/>
            <p:cNvSpPr txBox="1"/>
            <p:nvPr/>
          </p:nvSpPr>
          <p:spPr>
            <a:xfrm>
              <a:off x="153975" y="119709"/>
              <a:ext cx="9214314" cy="1019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736"/>
                </a:lnSpc>
              </a:pPr>
              <a:r>
                <a:rPr lang="en-US" sz="5500" dirty="0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Repeat </a:t>
              </a:r>
              <a:r>
                <a:rPr lang="en-US" sz="5500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TodoList</a:t>
              </a:r>
              <a:endParaRPr lang="en-US" sz="5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5107" y="1654844"/>
              <a:ext cx="9002934" cy="44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66"/>
                </a:lnSpc>
              </a:pPr>
              <a:r>
                <a:rPr lang="en-US" sz="2566" spc="110" dirty="0" err="1">
                  <a:solidFill>
                    <a:srgbClr val="545454"/>
                  </a:solidFill>
                  <a:ea typeface="Aileron"/>
                </a:rPr>
                <a:t>반복</a:t>
              </a:r>
              <a:r>
                <a:rPr lang="en-US" sz="2566" spc="110" dirty="0">
                  <a:solidFill>
                    <a:srgbClr val="545454"/>
                  </a:solidFill>
                  <a:ea typeface="Aileron"/>
                </a:rPr>
                <a:t> </a:t>
              </a:r>
              <a:r>
                <a:rPr lang="en-US" sz="2566" spc="110" dirty="0" err="1">
                  <a:solidFill>
                    <a:srgbClr val="545454"/>
                  </a:solidFill>
                  <a:ea typeface="Aileron"/>
                </a:rPr>
                <a:t>체크</a:t>
              </a:r>
              <a:r>
                <a:rPr lang="en-US" sz="2566" spc="110" dirty="0">
                  <a:solidFill>
                    <a:srgbClr val="545454"/>
                  </a:solidFill>
                  <a:ea typeface="Aileron"/>
                </a:rPr>
                <a:t> 후 </a:t>
              </a:r>
              <a:r>
                <a:rPr lang="en-US" sz="2566" spc="110" dirty="0" err="1">
                  <a:solidFill>
                    <a:srgbClr val="545454"/>
                  </a:solidFill>
                  <a:ea typeface="Aileron"/>
                </a:rPr>
                <a:t>원하는</a:t>
              </a:r>
              <a:r>
                <a:rPr lang="en-US" sz="2566" spc="110" dirty="0">
                  <a:solidFill>
                    <a:srgbClr val="545454"/>
                  </a:solidFill>
                  <a:ea typeface="Aileron"/>
                </a:rPr>
                <a:t> </a:t>
              </a:r>
              <a:r>
                <a:rPr lang="en-US" sz="2566" spc="110" dirty="0" err="1">
                  <a:solidFill>
                    <a:srgbClr val="545454"/>
                  </a:solidFill>
                  <a:latin typeface="+mj-ea"/>
                  <a:ea typeface="+mj-ea"/>
                </a:rPr>
                <a:t>요일마다</a:t>
              </a:r>
              <a:r>
                <a:rPr lang="en-US" sz="2566" spc="110" dirty="0">
                  <a:solidFill>
                    <a:srgbClr val="545454"/>
                  </a:solidFill>
                  <a:ea typeface="Aileron"/>
                </a:rPr>
                <a:t> TODOLIST </a:t>
              </a:r>
              <a:r>
                <a:rPr lang="en-US" sz="2566" spc="110" dirty="0" err="1">
                  <a:solidFill>
                    <a:srgbClr val="545454"/>
                  </a:solidFill>
                  <a:ea typeface="Aileron"/>
                </a:rPr>
                <a:t>출력</a:t>
              </a:r>
              <a:endParaRPr lang="en-US" sz="2566" spc="110" dirty="0">
                <a:solidFill>
                  <a:srgbClr val="545454"/>
                </a:solidFill>
                <a:ea typeface="Aileron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2388376"/>
              <a:ext cx="9373149" cy="9373149"/>
            </a:xfrm>
            <a:custGeom>
              <a:avLst/>
              <a:gdLst/>
              <a:ahLst/>
              <a:cxnLst/>
              <a:rect l="l" t="t" r="r" b="b"/>
              <a:pathLst>
                <a:path w="9373149" h="9373149">
                  <a:moveTo>
                    <a:pt x="0" y="0"/>
                  </a:moveTo>
                  <a:lnTo>
                    <a:pt x="9373149" y="0"/>
                  </a:lnTo>
                  <a:lnTo>
                    <a:pt x="9373149" y="9373149"/>
                  </a:lnTo>
                  <a:lnTo>
                    <a:pt x="0" y="9373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882043" y="7974940"/>
              <a:ext cx="741127" cy="662382"/>
            </a:xfrm>
            <a:custGeom>
              <a:avLst/>
              <a:gdLst/>
              <a:ahLst/>
              <a:cxnLst/>
              <a:rect l="l" t="t" r="r" b="b"/>
              <a:pathLst>
                <a:path w="741127" h="662382">
                  <a:moveTo>
                    <a:pt x="0" y="0"/>
                  </a:moveTo>
                  <a:lnTo>
                    <a:pt x="741127" y="0"/>
                  </a:lnTo>
                  <a:lnTo>
                    <a:pt x="741127" y="662383"/>
                  </a:lnTo>
                  <a:lnTo>
                    <a:pt x="0" y="662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882043" y="9205823"/>
              <a:ext cx="741127" cy="662382"/>
            </a:xfrm>
            <a:custGeom>
              <a:avLst/>
              <a:gdLst/>
              <a:ahLst/>
              <a:cxnLst/>
              <a:rect l="l" t="t" r="r" b="b"/>
              <a:pathLst>
                <a:path w="741127" h="662382">
                  <a:moveTo>
                    <a:pt x="0" y="0"/>
                  </a:moveTo>
                  <a:lnTo>
                    <a:pt x="741127" y="0"/>
                  </a:lnTo>
                  <a:lnTo>
                    <a:pt x="741127" y="662383"/>
                  </a:lnTo>
                  <a:lnTo>
                    <a:pt x="0" y="662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5543429" y="7974940"/>
              <a:ext cx="676208" cy="676208"/>
            </a:xfrm>
            <a:custGeom>
              <a:avLst/>
              <a:gdLst/>
              <a:ahLst/>
              <a:cxnLst/>
              <a:rect l="l" t="t" r="r" b="b"/>
              <a:pathLst>
                <a:path w="676208" h="676208">
                  <a:moveTo>
                    <a:pt x="0" y="0"/>
                  </a:moveTo>
                  <a:lnTo>
                    <a:pt x="676208" y="0"/>
                  </a:lnTo>
                  <a:lnTo>
                    <a:pt x="676208" y="676208"/>
                  </a:lnTo>
                  <a:lnTo>
                    <a:pt x="0" y="676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7829277" y="5477326"/>
              <a:ext cx="943081" cy="738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2"/>
                </a:lnSpc>
                <a:spcBef>
                  <a:spcPct val="0"/>
                </a:spcBef>
              </a:pPr>
              <a:r>
                <a:rPr lang="en-US" sz="3351">
                  <a:solidFill>
                    <a:srgbClr val="545454"/>
                  </a:solidFill>
                  <a:ea typeface="Aileron"/>
                </a:rPr>
                <a:t>토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619635" y="5477326"/>
              <a:ext cx="943081" cy="738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2"/>
                </a:lnSpc>
                <a:spcBef>
                  <a:spcPct val="0"/>
                </a:spcBef>
              </a:pPr>
              <a:r>
                <a:rPr lang="en-US" sz="3351">
                  <a:solidFill>
                    <a:srgbClr val="545454"/>
                  </a:solidFill>
                  <a:ea typeface="Aileron"/>
                </a:rPr>
                <a:t>금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409992" y="5477326"/>
              <a:ext cx="943081" cy="738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2"/>
                </a:lnSpc>
                <a:spcBef>
                  <a:spcPct val="0"/>
                </a:spcBef>
              </a:pPr>
              <a:r>
                <a:rPr lang="en-US" sz="3351">
                  <a:solidFill>
                    <a:srgbClr val="545454"/>
                  </a:solidFill>
                  <a:ea typeface="Aileron"/>
                </a:rPr>
                <a:t>목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200350" y="5477326"/>
              <a:ext cx="943081" cy="738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2"/>
                </a:lnSpc>
                <a:spcBef>
                  <a:spcPct val="0"/>
                </a:spcBef>
              </a:pPr>
              <a:r>
                <a:rPr lang="en-US" sz="3351">
                  <a:solidFill>
                    <a:srgbClr val="545454"/>
                  </a:solidFill>
                  <a:ea typeface="Aileron"/>
                </a:rPr>
                <a:t>수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990708" y="5477326"/>
              <a:ext cx="943081" cy="738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2"/>
                </a:lnSpc>
                <a:spcBef>
                  <a:spcPct val="0"/>
                </a:spcBef>
              </a:pPr>
              <a:r>
                <a:rPr lang="en-US" sz="3351">
                  <a:solidFill>
                    <a:srgbClr val="545454"/>
                  </a:solidFill>
                  <a:ea typeface="Aileron"/>
                </a:rPr>
                <a:t>화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81066" y="5477326"/>
              <a:ext cx="943081" cy="738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2"/>
                </a:lnSpc>
                <a:spcBef>
                  <a:spcPct val="0"/>
                </a:spcBef>
              </a:pPr>
              <a:r>
                <a:rPr lang="en-US" sz="3351">
                  <a:solidFill>
                    <a:srgbClr val="545454"/>
                  </a:solidFill>
                  <a:ea typeface="Aileron"/>
                </a:rPr>
                <a:t>월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71423" y="5477326"/>
              <a:ext cx="943081" cy="738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2"/>
                </a:lnSpc>
                <a:spcBef>
                  <a:spcPct val="0"/>
                </a:spcBef>
              </a:pPr>
              <a:r>
                <a:rPr lang="en-US" sz="3351">
                  <a:solidFill>
                    <a:srgbClr val="545454"/>
                  </a:solidFill>
                  <a:ea typeface="Aileron"/>
                </a:rPr>
                <a:t>일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6753071" y="7974940"/>
              <a:ext cx="676208" cy="676208"/>
            </a:xfrm>
            <a:custGeom>
              <a:avLst/>
              <a:gdLst/>
              <a:ahLst/>
              <a:cxnLst/>
              <a:rect l="l" t="t" r="r" b="b"/>
              <a:pathLst>
                <a:path w="676208" h="676208">
                  <a:moveTo>
                    <a:pt x="0" y="0"/>
                  </a:moveTo>
                  <a:lnTo>
                    <a:pt x="676208" y="0"/>
                  </a:lnTo>
                  <a:lnTo>
                    <a:pt x="676208" y="676208"/>
                  </a:lnTo>
                  <a:lnTo>
                    <a:pt x="0" y="676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5543429" y="9205823"/>
              <a:ext cx="676208" cy="676208"/>
            </a:xfrm>
            <a:custGeom>
              <a:avLst/>
              <a:gdLst/>
              <a:ahLst/>
              <a:cxnLst/>
              <a:rect l="l" t="t" r="r" b="b"/>
              <a:pathLst>
                <a:path w="676208" h="676208">
                  <a:moveTo>
                    <a:pt x="0" y="0"/>
                  </a:moveTo>
                  <a:lnTo>
                    <a:pt x="676208" y="0"/>
                  </a:lnTo>
                  <a:lnTo>
                    <a:pt x="676208" y="676208"/>
                  </a:lnTo>
                  <a:lnTo>
                    <a:pt x="0" y="676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6753071" y="9205823"/>
              <a:ext cx="676208" cy="676208"/>
            </a:xfrm>
            <a:custGeom>
              <a:avLst/>
              <a:gdLst/>
              <a:ahLst/>
              <a:cxnLst/>
              <a:rect l="l" t="t" r="r" b="b"/>
              <a:pathLst>
                <a:path w="676208" h="676208">
                  <a:moveTo>
                    <a:pt x="0" y="0"/>
                  </a:moveTo>
                  <a:lnTo>
                    <a:pt x="676208" y="0"/>
                  </a:lnTo>
                  <a:lnTo>
                    <a:pt x="676208" y="676208"/>
                  </a:lnTo>
                  <a:lnTo>
                    <a:pt x="0" y="676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김재경님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13384"/>
            <a:ext cx="18288000" cy="1466681"/>
            <a:chOff x="0" y="0"/>
            <a:chExt cx="190027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0271" cy="152400"/>
            </a:xfrm>
            <a:custGeom>
              <a:avLst/>
              <a:gdLst/>
              <a:ahLst/>
              <a:cxnLst/>
              <a:rect l="l" t="t" r="r" b="b"/>
              <a:pathLst>
                <a:path w="1900271" h="152400">
                  <a:moveTo>
                    <a:pt x="0" y="0"/>
                  </a:moveTo>
                  <a:lnTo>
                    <a:pt x="1900271" y="0"/>
                  </a:lnTo>
                  <a:lnTo>
                    <a:pt x="19002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EC7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726069" y="9833703"/>
            <a:ext cx="19535378" cy="1466681"/>
            <a:chOff x="0" y="0"/>
            <a:chExt cx="2029883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9883" cy="152400"/>
            </a:xfrm>
            <a:custGeom>
              <a:avLst/>
              <a:gdLst/>
              <a:ahLst/>
              <a:cxnLst/>
              <a:rect l="l" t="t" r="r" b="b"/>
              <a:pathLst>
                <a:path w="2029883" h="152400">
                  <a:moveTo>
                    <a:pt x="0" y="0"/>
                  </a:moveTo>
                  <a:lnTo>
                    <a:pt x="2029883" y="0"/>
                  </a:lnTo>
                  <a:lnTo>
                    <a:pt x="20298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EC7C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057541" y="2906477"/>
            <a:ext cx="7693498" cy="6447135"/>
            <a:chOff x="0" y="0"/>
            <a:chExt cx="3266289" cy="27371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66289" cy="2737144"/>
            </a:xfrm>
            <a:custGeom>
              <a:avLst/>
              <a:gdLst/>
              <a:ahLst/>
              <a:cxnLst/>
              <a:rect l="l" t="t" r="r" b="b"/>
              <a:pathLst>
                <a:path w="3266289" h="2737144">
                  <a:moveTo>
                    <a:pt x="0" y="0"/>
                  </a:moveTo>
                  <a:lnTo>
                    <a:pt x="3266289" y="0"/>
                  </a:lnTo>
                  <a:lnTo>
                    <a:pt x="3266289" y="2737144"/>
                  </a:lnTo>
                  <a:lnTo>
                    <a:pt x="0" y="2737144"/>
                  </a:lnTo>
                  <a:close/>
                </a:path>
              </a:pathLst>
            </a:custGeom>
            <a:solidFill>
              <a:srgbClr val="F1F1F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89148" y="854356"/>
            <a:ext cx="7924319" cy="8578287"/>
            <a:chOff x="0" y="0"/>
            <a:chExt cx="10565759" cy="114377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89944" cy="11437716"/>
            </a:xfrm>
            <a:custGeom>
              <a:avLst/>
              <a:gdLst/>
              <a:ahLst/>
              <a:cxnLst/>
              <a:rect l="l" t="t" r="r" b="b"/>
              <a:pathLst>
                <a:path w="5289944" h="11437716">
                  <a:moveTo>
                    <a:pt x="0" y="0"/>
                  </a:moveTo>
                  <a:lnTo>
                    <a:pt x="5289944" y="0"/>
                  </a:lnTo>
                  <a:lnTo>
                    <a:pt x="5289944" y="11437716"/>
                  </a:lnTo>
                  <a:lnTo>
                    <a:pt x="0" y="11437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275815" y="0"/>
              <a:ext cx="5289944" cy="11437716"/>
            </a:xfrm>
            <a:custGeom>
              <a:avLst/>
              <a:gdLst/>
              <a:ahLst/>
              <a:cxnLst/>
              <a:rect l="l" t="t" r="r" b="b"/>
              <a:pathLst>
                <a:path w="5289944" h="11437716">
                  <a:moveTo>
                    <a:pt x="0" y="0"/>
                  </a:moveTo>
                  <a:lnTo>
                    <a:pt x="5289944" y="0"/>
                  </a:lnTo>
                  <a:lnTo>
                    <a:pt x="5289944" y="11437716"/>
                  </a:lnTo>
                  <a:lnTo>
                    <a:pt x="0" y="11437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410767" y="3355918"/>
            <a:ext cx="717836" cy="7178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51452E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78919" y="3266498"/>
            <a:ext cx="6850742" cy="5727094"/>
            <a:chOff x="0" y="0"/>
            <a:chExt cx="9134323" cy="76361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88338" cy="1263388"/>
            </a:xfrm>
            <a:custGeom>
              <a:avLst/>
              <a:gdLst/>
              <a:ahLst/>
              <a:cxnLst/>
              <a:rect l="l" t="t" r="r" b="b"/>
              <a:pathLst>
                <a:path w="1388338" h="1263388">
                  <a:moveTo>
                    <a:pt x="0" y="0"/>
                  </a:moveTo>
                  <a:lnTo>
                    <a:pt x="1388338" y="0"/>
                  </a:lnTo>
                  <a:lnTo>
                    <a:pt x="1388338" y="1263388"/>
                  </a:lnTo>
                  <a:lnTo>
                    <a:pt x="0" y="126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832204" y="136073"/>
              <a:ext cx="7075581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9"/>
                </a:lnSpc>
              </a:pPr>
              <a:r>
                <a:rPr lang="en-US" sz="3559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공급이 적은 주제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36184" y="816079"/>
              <a:ext cx="6245002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9"/>
                </a:lnSpc>
              </a:pPr>
              <a:r>
                <a:rPr lang="en-US" sz="1685" dirty="0">
                  <a:solidFill>
                    <a:srgbClr val="545454"/>
                  </a:solidFill>
                  <a:latin typeface="+mj-ea"/>
                  <a:ea typeface="+mj-ea"/>
                </a:rPr>
                <a:t>단 </a:t>
              </a:r>
              <a:r>
                <a:rPr lang="en-US" sz="1685" dirty="0" err="1">
                  <a:solidFill>
                    <a:srgbClr val="545454"/>
                  </a:solidFill>
                  <a:latin typeface="+mj-ea"/>
                  <a:ea typeface="+mj-ea"/>
                </a:rPr>
                <a:t>하나의</a:t>
              </a:r>
              <a:r>
                <a:rPr lang="en-US" sz="1685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1685" dirty="0" err="1">
                  <a:solidFill>
                    <a:srgbClr val="545454"/>
                  </a:solidFill>
                  <a:latin typeface="+mj-ea"/>
                  <a:ea typeface="+mj-ea"/>
                </a:rPr>
                <a:t>식물관리</a:t>
              </a:r>
              <a:r>
                <a:rPr lang="en-US" sz="1685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1685" dirty="0" err="1">
                  <a:solidFill>
                    <a:srgbClr val="545454"/>
                  </a:solidFill>
                  <a:latin typeface="+mj-ea"/>
                  <a:ea typeface="+mj-ea"/>
                </a:rPr>
                <a:t>todolist</a:t>
              </a:r>
              <a:endParaRPr lang="en-US" sz="1685" dirty="0">
                <a:solidFill>
                  <a:srgbClr val="545454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2184566"/>
              <a:ext cx="1388338" cy="1263388"/>
            </a:xfrm>
            <a:custGeom>
              <a:avLst/>
              <a:gdLst/>
              <a:ahLst/>
              <a:cxnLst/>
              <a:rect l="l" t="t" r="r" b="b"/>
              <a:pathLst>
                <a:path w="1388338" h="1263388">
                  <a:moveTo>
                    <a:pt x="0" y="0"/>
                  </a:moveTo>
                  <a:lnTo>
                    <a:pt x="1388338" y="0"/>
                  </a:lnTo>
                  <a:lnTo>
                    <a:pt x="1388338" y="1263387"/>
                  </a:lnTo>
                  <a:lnTo>
                    <a:pt x="0" y="1263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832204" y="2317711"/>
              <a:ext cx="707558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9"/>
                </a:lnSpc>
              </a:pPr>
              <a:r>
                <a:rPr lang="en-US" sz="3559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다양한 연령대 이용가능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36184" y="3003571"/>
              <a:ext cx="6245002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9"/>
                </a:lnSpc>
              </a:pPr>
              <a:r>
                <a:rPr lang="en-US" sz="1685">
                  <a:solidFill>
                    <a:srgbClr val="545454"/>
                  </a:solidFill>
                  <a:latin typeface="+mj-ea"/>
                  <a:ea typeface="+mj-ea"/>
                </a:rPr>
                <a:t>주부, 직장인 모두 사용 가능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4340754"/>
              <a:ext cx="1388338" cy="1263388"/>
            </a:xfrm>
            <a:custGeom>
              <a:avLst/>
              <a:gdLst/>
              <a:ahLst/>
              <a:cxnLst/>
              <a:rect l="l" t="t" r="r" b="b"/>
              <a:pathLst>
                <a:path w="1388338" h="1263388">
                  <a:moveTo>
                    <a:pt x="0" y="0"/>
                  </a:moveTo>
                  <a:lnTo>
                    <a:pt x="1388338" y="0"/>
                  </a:lnTo>
                  <a:lnTo>
                    <a:pt x="1388338" y="1263388"/>
                  </a:lnTo>
                  <a:lnTo>
                    <a:pt x="0" y="126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832204" y="4473900"/>
              <a:ext cx="730211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9"/>
                </a:lnSpc>
              </a:pPr>
              <a:r>
                <a:rPr lang="en-US" sz="3559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사용이 유연한 TodoList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36184" y="5159760"/>
              <a:ext cx="6047539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9"/>
                </a:lnSpc>
              </a:pPr>
              <a:r>
                <a:rPr lang="en-US" sz="1685">
                  <a:solidFill>
                    <a:srgbClr val="545454"/>
                  </a:solidFill>
                  <a:latin typeface="+mj-ea"/>
                  <a:ea typeface="+mj-ea"/>
                </a:rPr>
                <a:t>젊은 층도 사용하기 어려운 어플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6372737"/>
              <a:ext cx="1388338" cy="1263388"/>
            </a:xfrm>
            <a:custGeom>
              <a:avLst/>
              <a:gdLst/>
              <a:ahLst/>
              <a:cxnLst/>
              <a:rect l="l" t="t" r="r" b="b"/>
              <a:pathLst>
                <a:path w="1388338" h="1263388">
                  <a:moveTo>
                    <a:pt x="0" y="0"/>
                  </a:moveTo>
                  <a:lnTo>
                    <a:pt x="1388338" y="0"/>
                  </a:lnTo>
                  <a:lnTo>
                    <a:pt x="1388338" y="1263388"/>
                  </a:lnTo>
                  <a:lnTo>
                    <a:pt x="0" y="126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832204" y="6505882"/>
              <a:ext cx="707558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9"/>
                </a:lnSpc>
              </a:pPr>
              <a:r>
                <a:rPr lang="en-US" sz="3559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분명한 목적의식 키우기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836184" y="7191742"/>
              <a:ext cx="6047539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9"/>
                </a:lnSpc>
              </a:pPr>
              <a:r>
                <a:rPr lang="en-US" sz="1685">
                  <a:solidFill>
                    <a:srgbClr val="545454"/>
                  </a:solidFill>
                  <a:latin typeface="+mj-ea"/>
                  <a:ea typeface="+mj-ea"/>
                </a:rPr>
                <a:t>나만의 식물 관리 todolist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422971" y="758611"/>
            <a:ext cx="6962637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28"/>
              </a:lnSpc>
            </a:pPr>
            <a:r>
              <a:rPr lang="en-US" sz="8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sz="8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8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sz="8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1769893" y="4539915"/>
            <a:ext cx="692807" cy="0"/>
          </a:xfrm>
          <a:prstGeom prst="line">
            <a:avLst/>
          </a:prstGeom>
          <a:ln w="38100" cap="rnd">
            <a:solidFill>
              <a:srgbClr val="51452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9" name="AutoShape 29"/>
          <p:cNvSpPr/>
          <p:nvPr/>
        </p:nvSpPr>
        <p:spPr>
          <a:xfrm flipH="1">
            <a:off x="1788735" y="4147579"/>
            <a:ext cx="0" cy="388977"/>
          </a:xfrm>
          <a:prstGeom prst="line">
            <a:avLst/>
          </a:prstGeom>
          <a:ln w="38100" cap="rnd">
            <a:solidFill>
              <a:srgbClr val="51452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2600265" y="4450379"/>
            <a:ext cx="4410135" cy="235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800" spc="77" dirty="0" err="1">
                <a:solidFill>
                  <a:srgbClr val="545454"/>
                </a:solidFill>
                <a:latin typeface="+mn-ea"/>
              </a:rPr>
              <a:t>실수로</a:t>
            </a:r>
            <a:r>
              <a:rPr lang="en-US" sz="1800" spc="77" dirty="0">
                <a:solidFill>
                  <a:srgbClr val="545454"/>
                </a:solidFill>
                <a:latin typeface="+mn-ea"/>
              </a:rPr>
              <a:t> </a:t>
            </a:r>
            <a:r>
              <a:rPr lang="en-US" sz="1800" spc="77" dirty="0" err="1">
                <a:solidFill>
                  <a:srgbClr val="545454"/>
                </a:solidFill>
                <a:latin typeface="+mn-ea"/>
              </a:rPr>
              <a:t>인한</a:t>
            </a:r>
            <a:r>
              <a:rPr lang="en-US" sz="1800" spc="77" dirty="0">
                <a:solidFill>
                  <a:srgbClr val="545454"/>
                </a:solidFill>
                <a:latin typeface="+mn-ea"/>
              </a:rPr>
              <a:t> </a:t>
            </a:r>
            <a:r>
              <a:rPr lang="en-US" sz="1800" spc="77" dirty="0" err="1">
                <a:solidFill>
                  <a:srgbClr val="545454"/>
                </a:solidFill>
                <a:latin typeface="+mn-ea"/>
              </a:rPr>
              <a:t>완료버튼</a:t>
            </a:r>
            <a:r>
              <a:rPr lang="en-US" sz="1800" spc="77" dirty="0">
                <a:solidFill>
                  <a:srgbClr val="545454"/>
                </a:solidFill>
                <a:latin typeface="+mn-ea"/>
              </a:rPr>
              <a:t> 시 </a:t>
            </a:r>
            <a:r>
              <a:rPr lang="en-US" sz="1800" spc="77" dirty="0" err="1">
                <a:solidFill>
                  <a:srgbClr val="545454"/>
                </a:solidFill>
                <a:latin typeface="+mn-ea"/>
              </a:rPr>
              <a:t>돌아갈</a:t>
            </a:r>
            <a:r>
              <a:rPr lang="en-US" sz="1800" spc="77" dirty="0">
                <a:solidFill>
                  <a:srgbClr val="545454"/>
                </a:solidFill>
                <a:latin typeface="+mn-ea"/>
              </a:rPr>
              <a:t> 수 </a:t>
            </a:r>
            <a:r>
              <a:rPr lang="en-US" sz="1800" spc="77" dirty="0" err="1">
                <a:solidFill>
                  <a:srgbClr val="545454"/>
                </a:solidFill>
                <a:latin typeface="+mn-ea"/>
              </a:rPr>
              <a:t>없다</a:t>
            </a:r>
            <a:endParaRPr lang="en-US" sz="1800" spc="77" dirty="0">
              <a:solidFill>
                <a:srgbClr val="545454"/>
              </a:solidFill>
              <a:latin typeface="+mn-ea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2462700" y="1598842"/>
            <a:ext cx="1204816" cy="1204816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51452E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4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966025" y="3140441"/>
            <a:ext cx="547067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800" spc="77" dirty="0">
                <a:solidFill>
                  <a:srgbClr val="545454"/>
                </a:solidFill>
                <a:latin typeface="+mn-ea"/>
              </a:rPr>
              <a:t>1달 전 </a:t>
            </a:r>
            <a:r>
              <a:rPr lang="en-US" sz="1800" spc="77" dirty="0" err="1">
                <a:solidFill>
                  <a:srgbClr val="545454"/>
                </a:solidFill>
                <a:latin typeface="+mn-ea"/>
              </a:rPr>
              <a:t>TODOLIST를</a:t>
            </a:r>
            <a:r>
              <a:rPr lang="en-US" sz="1800" spc="77" dirty="0">
                <a:solidFill>
                  <a:srgbClr val="545454"/>
                </a:solidFill>
                <a:latin typeface="+mn-ea"/>
              </a:rPr>
              <a:t> </a:t>
            </a:r>
            <a:r>
              <a:rPr lang="en-US" sz="1800" spc="77" dirty="0" err="1">
                <a:solidFill>
                  <a:srgbClr val="545454"/>
                </a:solidFill>
                <a:latin typeface="+mn-ea"/>
              </a:rPr>
              <a:t>보려면</a:t>
            </a:r>
            <a:r>
              <a:rPr lang="en-US" sz="1800" spc="77" dirty="0">
                <a:solidFill>
                  <a:srgbClr val="545454"/>
                </a:solidFill>
                <a:latin typeface="+mn-ea"/>
              </a:rPr>
              <a:t> 30번 </a:t>
            </a:r>
            <a:r>
              <a:rPr lang="en-US" sz="1800" spc="77" dirty="0" err="1">
                <a:solidFill>
                  <a:srgbClr val="545454"/>
                </a:solidFill>
                <a:latin typeface="+mn-ea"/>
              </a:rPr>
              <a:t>터치해야한다</a:t>
            </a:r>
            <a:r>
              <a:rPr lang="en-US" sz="1800" spc="77" dirty="0">
                <a:solidFill>
                  <a:srgbClr val="545454"/>
                </a:solidFill>
                <a:latin typeface="+mn-ea"/>
              </a:rPr>
              <a:t>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638941" y="2201250"/>
            <a:ext cx="408027" cy="692807"/>
            <a:chOff x="0" y="0"/>
            <a:chExt cx="544036" cy="923743"/>
          </a:xfrm>
        </p:grpSpPr>
        <p:sp>
          <p:nvSpPr>
            <p:cNvPr id="36" name="AutoShape 36"/>
            <p:cNvSpPr/>
            <p:nvPr/>
          </p:nvSpPr>
          <p:spPr>
            <a:xfrm>
              <a:off x="518636" y="0"/>
              <a:ext cx="0" cy="923743"/>
            </a:xfrm>
            <a:prstGeom prst="line">
              <a:avLst/>
            </a:prstGeom>
            <a:ln w="50800" cap="rnd">
              <a:solidFill>
                <a:srgbClr val="51452E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37" name="AutoShape 37"/>
            <p:cNvSpPr/>
            <p:nvPr/>
          </p:nvSpPr>
          <p:spPr>
            <a:xfrm flipH="1" flipV="1">
              <a:off x="0" y="25400"/>
              <a:ext cx="518636" cy="0"/>
            </a:xfrm>
            <a:prstGeom prst="line">
              <a:avLst/>
            </a:prstGeom>
            <a:ln w="50800" cap="rnd">
              <a:solidFill>
                <a:srgbClr val="51452E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김재경님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3951" y="0"/>
            <a:ext cx="18951951" cy="10686376"/>
            <a:chOff x="0" y="0"/>
            <a:chExt cx="5094187" cy="28724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4187" cy="2872443"/>
            </a:xfrm>
            <a:custGeom>
              <a:avLst/>
              <a:gdLst/>
              <a:ahLst/>
              <a:cxnLst/>
              <a:rect l="l" t="t" r="r" b="b"/>
              <a:pathLst>
                <a:path w="5094187" h="2872443">
                  <a:moveTo>
                    <a:pt x="0" y="0"/>
                  </a:moveTo>
                  <a:lnTo>
                    <a:pt x="5094187" y="0"/>
                  </a:lnTo>
                  <a:lnTo>
                    <a:pt x="5094187" y="2872443"/>
                  </a:lnTo>
                  <a:lnTo>
                    <a:pt x="0" y="287244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25626" y="-761067"/>
            <a:ext cx="17110174" cy="11809134"/>
            <a:chOff x="0" y="0"/>
            <a:chExt cx="11804356" cy="81471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04356" cy="8147154"/>
            </a:xfrm>
            <a:custGeom>
              <a:avLst/>
              <a:gdLst/>
              <a:ahLst/>
              <a:cxnLst/>
              <a:rect l="l" t="t" r="r" b="b"/>
              <a:pathLst>
                <a:path w="11804356" h="8147154">
                  <a:moveTo>
                    <a:pt x="0" y="0"/>
                  </a:moveTo>
                  <a:lnTo>
                    <a:pt x="0" y="8147154"/>
                  </a:lnTo>
                  <a:lnTo>
                    <a:pt x="11804356" y="8147154"/>
                  </a:lnTo>
                  <a:lnTo>
                    <a:pt x="11804356" y="0"/>
                  </a:lnTo>
                  <a:lnTo>
                    <a:pt x="0" y="0"/>
                  </a:lnTo>
                  <a:close/>
                  <a:moveTo>
                    <a:pt x="11743396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11743396" y="59690"/>
                  </a:lnTo>
                  <a:lnTo>
                    <a:pt x="11743396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147628" y="1582068"/>
            <a:ext cx="15992745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김재경님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1452" y="376228"/>
            <a:ext cx="7707748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57"/>
              </a:lnSpc>
              <a:spcBef>
                <a:spcPct val="0"/>
              </a:spcBef>
            </a:pPr>
            <a:r>
              <a:rPr lang="en-US" sz="4755" dirty="0" err="1">
                <a:solidFill>
                  <a:srgbClr val="5D79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반복</a:t>
            </a:r>
            <a:r>
              <a:rPr lang="en-US" sz="4755" dirty="0">
                <a:solidFill>
                  <a:srgbClr val="5D79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755" dirty="0" err="1">
                <a:solidFill>
                  <a:srgbClr val="5D79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todo인서트</a:t>
            </a:r>
            <a:r>
              <a:rPr lang="en-US" sz="4755" dirty="0">
                <a:solidFill>
                  <a:srgbClr val="5D79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755" dirty="0" err="1">
                <a:solidFill>
                  <a:srgbClr val="5D79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  <a:r>
              <a:rPr lang="en-US" sz="4755" dirty="0">
                <a:solidFill>
                  <a:srgbClr val="5D79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755" dirty="0" err="1">
                <a:solidFill>
                  <a:srgbClr val="5D79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영상</a:t>
            </a:r>
            <a:endParaRPr lang="en-US" sz="4755" dirty="0">
              <a:solidFill>
                <a:srgbClr val="5D79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8694885" cy="10287000"/>
            <a:chOff x="0" y="0"/>
            <a:chExt cx="2337140" cy="27650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7140" cy="2765093"/>
            </a:xfrm>
            <a:custGeom>
              <a:avLst/>
              <a:gdLst/>
              <a:ahLst/>
              <a:cxnLst/>
              <a:rect l="l" t="t" r="r" b="b"/>
              <a:pathLst>
                <a:path w="2337140" h="2765093">
                  <a:moveTo>
                    <a:pt x="0" y="0"/>
                  </a:moveTo>
                  <a:lnTo>
                    <a:pt x="2337140" y="0"/>
                  </a:lnTo>
                  <a:lnTo>
                    <a:pt x="2337140" y="2765093"/>
                  </a:lnTo>
                  <a:lnTo>
                    <a:pt x="0" y="2765093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08231" y="-691896"/>
            <a:ext cx="8078423" cy="11809134"/>
            <a:chOff x="0" y="0"/>
            <a:chExt cx="5573326" cy="81471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73326" cy="8147154"/>
            </a:xfrm>
            <a:custGeom>
              <a:avLst/>
              <a:gdLst/>
              <a:ahLst/>
              <a:cxnLst/>
              <a:rect l="l" t="t" r="r" b="b"/>
              <a:pathLst>
                <a:path w="5573326" h="8147154">
                  <a:moveTo>
                    <a:pt x="0" y="0"/>
                  </a:moveTo>
                  <a:lnTo>
                    <a:pt x="0" y="8147154"/>
                  </a:lnTo>
                  <a:lnTo>
                    <a:pt x="5573326" y="8147154"/>
                  </a:lnTo>
                  <a:lnTo>
                    <a:pt x="5573326" y="0"/>
                  </a:lnTo>
                  <a:lnTo>
                    <a:pt x="0" y="0"/>
                  </a:lnTo>
                  <a:close/>
                  <a:moveTo>
                    <a:pt x="5512366" y="8086194"/>
                  </a:moveTo>
                  <a:lnTo>
                    <a:pt x="59690" y="8086194"/>
                  </a:lnTo>
                  <a:lnTo>
                    <a:pt x="59690" y="59690"/>
                  </a:lnTo>
                  <a:lnTo>
                    <a:pt x="5512366" y="59690"/>
                  </a:lnTo>
                  <a:lnTo>
                    <a:pt x="5512366" y="808619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385572" y="209327"/>
            <a:ext cx="3923740" cy="9840100"/>
          </a:xfrm>
          <a:custGeom>
            <a:avLst/>
            <a:gdLst/>
            <a:ahLst/>
            <a:cxnLst/>
            <a:rect l="l" t="t" r="r" b="b"/>
            <a:pathLst>
              <a:path w="3923740" h="9840100">
                <a:moveTo>
                  <a:pt x="0" y="0"/>
                </a:moveTo>
                <a:lnTo>
                  <a:pt x="3923740" y="0"/>
                </a:lnTo>
                <a:lnTo>
                  <a:pt x="3923740" y="9840100"/>
                </a:lnTo>
                <a:lnTo>
                  <a:pt x="0" y="9840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276713" y="2377278"/>
            <a:ext cx="8253042" cy="7233556"/>
            <a:chOff x="0" y="0"/>
            <a:chExt cx="11004057" cy="87679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79775" cy="8767946"/>
            </a:xfrm>
            <a:custGeom>
              <a:avLst/>
              <a:gdLst/>
              <a:ahLst/>
              <a:cxnLst/>
              <a:rect l="l" t="t" r="r" b="b"/>
              <a:pathLst>
                <a:path w="5179775" h="8767946">
                  <a:moveTo>
                    <a:pt x="0" y="0"/>
                  </a:moveTo>
                  <a:lnTo>
                    <a:pt x="5179775" y="0"/>
                  </a:lnTo>
                  <a:lnTo>
                    <a:pt x="5179775" y="8767946"/>
                  </a:lnTo>
                  <a:lnTo>
                    <a:pt x="0" y="8767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5740788" y="8431"/>
              <a:ext cx="5263269" cy="8759515"/>
            </a:xfrm>
            <a:custGeom>
              <a:avLst/>
              <a:gdLst/>
              <a:ahLst/>
              <a:cxnLst/>
              <a:rect l="l" t="t" r="r" b="b"/>
              <a:pathLst>
                <a:path w="5263269" h="8759515">
                  <a:moveTo>
                    <a:pt x="0" y="0"/>
                  </a:moveTo>
                  <a:lnTo>
                    <a:pt x="5263269" y="0"/>
                  </a:lnTo>
                  <a:lnTo>
                    <a:pt x="5263269" y="8759515"/>
                  </a:lnTo>
                  <a:lnTo>
                    <a:pt x="0" y="8759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910042" y="723900"/>
            <a:ext cx="7162800" cy="94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6"/>
              </a:lnSpc>
            </a:pPr>
            <a:r>
              <a:rPr lang="en-US" sz="6736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Diary </a:t>
            </a:r>
            <a:r>
              <a:rPr lang="en-US" sz="6736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다중이미지</a:t>
            </a:r>
            <a:endParaRPr lang="en-US" sz="6736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26239" y="1790700"/>
            <a:ext cx="7353991" cy="36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6"/>
              </a:lnSpc>
            </a:pPr>
            <a:r>
              <a:rPr lang="en-US" sz="2400" spc="110" dirty="0" err="1">
                <a:solidFill>
                  <a:srgbClr val="545454"/>
                </a:solidFill>
                <a:ea typeface="Aileron"/>
              </a:rPr>
              <a:t>다중이미지</a:t>
            </a:r>
            <a:r>
              <a:rPr lang="en-US" sz="2400" spc="110" dirty="0">
                <a:solidFill>
                  <a:srgbClr val="545454"/>
                </a:solidFill>
                <a:ea typeface="Aileron"/>
              </a:rPr>
              <a:t> </a:t>
            </a:r>
            <a:r>
              <a:rPr lang="en-US" sz="2400" spc="110" dirty="0" err="1">
                <a:solidFill>
                  <a:srgbClr val="545454"/>
                </a:solidFill>
                <a:ea typeface="Aileron"/>
              </a:rPr>
              <a:t>업로드</a:t>
            </a:r>
            <a:r>
              <a:rPr lang="en-US" sz="2400" spc="110" dirty="0">
                <a:solidFill>
                  <a:srgbClr val="545454"/>
                </a:solidFill>
                <a:ea typeface="Aileron"/>
              </a:rPr>
              <a:t> 후 </a:t>
            </a:r>
            <a:r>
              <a:rPr lang="en-US" sz="2400" spc="110" dirty="0" err="1">
                <a:solidFill>
                  <a:srgbClr val="545454"/>
                </a:solidFill>
                <a:ea typeface="Aileron"/>
              </a:rPr>
              <a:t>가장</a:t>
            </a:r>
            <a:r>
              <a:rPr lang="en-US" sz="2400" spc="110" dirty="0">
                <a:solidFill>
                  <a:srgbClr val="545454"/>
                </a:solidFill>
                <a:ea typeface="Aileron"/>
              </a:rPr>
              <a:t> </a:t>
            </a:r>
            <a:r>
              <a:rPr lang="en-US" sz="2400" spc="110" dirty="0" err="1">
                <a:solidFill>
                  <a:srgbClr val="545454"/>
                </a:solidFill>
                <a:ea typeface="Aileron"/>
              </a:rPr>
              <a:t>처음</a:t>
            </a:r>
            <a:r>
              <a:rPr lang="en-US" sz="2400" spc="110" dirty="0">
                <a:solidFill>
                  <a:srgbClr val="545454"/>
                </a:solidFill>
                <a:ea typeface="Aileron"/>
              </a:rPr>
              <a:t> </a:t>
            </a:r>
            <a:r>
              <a:rPr lang="en-US" sz="2400" spc="110" dirty="0" err="1">
                <a:solidFill>
                  <a:srgbClr val="545454"/>
                </a:solidFill>
                <a:ea typeface="Aileron"/>
              </a:rPr>
              <a:t>이미지</a:t>
            </a:r>
            <a:r>
              <a:rPr lang="en-US" sz="2400" spc="110" dirty="0">
                <a:solidFill>
                  <a:srgbClr val="545454"/>
                </a:solidFill>
                <a:ea typeface="Aileron"/>
              </a:rPr>
              <a:t> </a:t>
            </a:r>
            <a:r>
              <a:rPr lang="en-US" sz="2400" spc="110" dirty="0" err="1">
                <a:solidFill>
                  <a:srgbClr val="545454"/>
                </a:solidFill>
                <a:ea typeface="Aileron"/>
              </a:rPr>
              <a:t>썸네일</a:t>
            </a:r>
            <a:r>
              <a:rPr lang="en-US" sz="2400" spc="110" dirty="0">
                <a:solidFill>
                  <a:srgbClr val="545454"/>
                </a:solidFill>
                <a:ea typeface="Aileron"/>
              </a:rPr>
              <a:t> </a:t>
            </a:r>
            <a:r>
              <a:rPr lang="en-US" sz="2400" spc="110" dirty="0" err="1">
                <a:solidFill>
                  <a:srgbClr val="545454"/>
                </a:solidFill>
                <a:ea typeface="Aileron"/>
              </a:rPr>
              <a:t>등록</a:t>
            </a:r>
            <a:endParaRPr lang="en-US" sz="2400" spc="110" dirty="0">
              <a:solidFill>
                <a:srgbClr val="545454"/>
              </a:solidFill>
              <a:ea typeface="Ailero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김재경님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-419100"/>
            <a:ext cx="19202399" cy="11239500"/>
            <a:chOff x="0" y="0"/>
            <a:chExt cx="25603199" cy="1498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101" b="6101"/>
            <a:stretch>
              <a:fillRect/>
            </a:stretch>
          </p:blipFill>
          <p:spPr>
            <a:xfrm>
              <a:off x="0" y="0"/>
              <a:ext cx="25603199" cy="1498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369922" y="682946"/>
            <a:ext cx="11548156" cy="8921108"/>
            <a:chOff x="0" y="0"/>
            <a:chExt cx="15397542" cy="1189481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5397542" cy="11894811"/>
              <a:chOff x="0" y="0"/>
              <a:chExt cx="2809692" cy="217052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09692" cy="2170525"/>
              </a:xfrm>
              <a:custGeom>
                <a:avLst/>
                <a:gdLst/>
                <a:ahLst/>
                <a:cxnLst/>
                <a:rect l="l" t="t" r="r" b="b"/>
                <a:pathLst>
                  <a:path w="2809692" h="2170525">
                    <a:moveTo>
                      <a:pt x="0" y="0"/>
                    </a:moveTo>
                    <a:lnTo>
                      <a:pt x="2809692" y="0"/>
                    </a:lnTo>
                    <a:lnTo>
                      <a:pt x="2809692" y="2170525"/>
                    </a:lnTo>
                    <a:lnTo>
                      <a:pt x="0" y="217052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5397542" cy="864887"/>
              <a:chOff x="0" y="0"/>
              <a:chExt cx="2713171" cy="152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13171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713171" h="152400">
                    <a:moveTo>
                      <a:pt x="0" y="0"/>
                    </a:moveTo>
                    <a:lnTo>
                      <a:pt x="2713171" y="0"/>
                    </a:lnTo>
                    <a:lnTo>
                      <a:pt x="2713171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CEC7C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1029924"/>
              <a:ext cx="15397542" cy="864887"/>
              <a:chOff x="0" y="0"/>
              <a:chExt cx="2713171" cy="152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13171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713171" h="152400">
                    <a:moveTo>
                      <a:pt x="0" y="0"/>
                    </a:moveTo>
                    <a:lnTo>
                      <a:pt x="2713171" y="0"/>
                    </a:lnTo>
                    <a:lnTo>
                      <a:pt x="2713171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CEC7C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308095" y="5002893"/>
              <a:ext cx="11552238" cy="2086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46105" lvl="1" indent="-473053">
                <a:lnSpc>
                  <a:spcPts val="6135"/>
                </a:lnSpc>
                <a:buFont typeface="Arial"/>
                <a:buChar char="•"/>
              </a:pPr>
              <a:r>
                <a:rPr lang="en-US" sz="3800" dirty="0" err="1">
                  <a:solidFill>
                    <a:srgbClr val="545454"/>
                  </a:solidFill>
                  <a:latin typeface="+mj-ea"/>
                  <a:ea typeface="+mj-ea"/>
                </a:rPr>
                <a:t>미쳐</a:t>
              </a:r>
              <a:r>
                <a:rPr lang="en-US" sz="3800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3800" dirty="0" err="1">
                  <a:solidFill>
                    <a:srgbClr val="545454"/>
                  </a:solidFill>
                  <a:latin typeface="+mj-ea"/>
                  <a:ea typeface="+mj-ea"/>
                </a:rPr>
                <a:t>생각치</a:t>
              </a:r>
              <a:r>
                <a:rPr lang="en-US" sz="3800" dirty="0">
                  <a:solidFill>
                    <a:srgbClr val="545454"/>
                  </a:solidFill>
                  <a:latin typeface="+mj-ea"/>
                  <a:ea typeface="+mj-ea"/>
                </a:rPr>
                <a:t> 못 </a:t>
              </a:r>
              <a:r>
                <a:rPr lang="en-US" sz="3800" dirty="0" err="1">
                  <a:solidFill>
                    <a:srgbClr val="545454"/>
                  </a:solidFill>
                  <a:latin typeface="+mj-ea"/>
                  <a:ea typeface="+mj-ea"/>
                </a:rPr>
                <a:t>했던</a:t>
              </a:r>
              <a:r>
                <a:rPr lang="en-US" sz="3800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3800" dirty="0" err="1">
                  <a:solidFill>
                    <a:srgbClr val="545454"/>
                  </a:solidFill>
                  <a:latin typeface="+mj-ea"/>
                  <a:ea typeface="+mj-ea"/>
                </a:rPr>
                <a:t>ui단과의</a:t>
              </a:r>
              <a:r>
                <a:rPr lang="en-US" sz="3800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3800" dirty="0" err="1">
                  <a:solidFill>
                    <a:srgbClr val="545454"/>
                  </a:solidFill>
                  <a:latin typeface="+mj-ea"/>
                  <a:ea typeface="+mj-ea"/>
                </a:rPr>
                <a:t>통신</a:t>
              </a:r>
              <a:endParaRPr lang="en-US" sz="3800" dirty="0">
                <a:solidFill>
                  <a:srgbClr val="545454"/>
                </a:solidFill>
                <a:latin typeface="+mj-ea"/>
                <a:ea typeface="+mj-ea"/>
              </a:endParaRPr>
            </a:p>
            <a:p>
              <a:pPr marL="946105" lvl="1" indent="-473053">
                <a:lnSpc>
                  <a:spcPts val="613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800" dirty="0" err="1">
                  <a:solidFill>
                    <a:srgbClr val="545454"/>
                  </a:solidFill>
                  <a:latin typeface="+mj-ea"/>
                  <a:ea typeface="+mj-ea"/>
                </a:rPr>
                <a:t>완벽하지</a:t>
              </a:r>
              <a:r>
                <a:rPr lang="en-US" sz="3800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3800" dirty="0" err="1">
                  <a:solidFill>
                    <a:srgbClr val="545454"/>
                  </a:solidFill>
                  <a:latin typeface="+mj-ea"/>
                  <a:ea typeface="+mj-ea"/>
                </a:rPr>
                <a:t>않았던</a:t>
              </a:r>
              <a:r>
                <a:rPr lang="en-US" sz="3800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3800" dirty="0" err="1">
                  <a:solidFill>
                    <a:srgbClr val="545454"/>
                  </a:solidFill>
                  <a:latin typeface="+mj-ea"/>
                  <a:ea typeface="+mj-ea"/>
                </a:rPr>
                <a:t>기획</a:t>
              </a:r>
              <a:r>
                <a:rPr lang="en-US" sz="3800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3800" dirty="0" err="1">
                  <a:solidFill>
                    <a:srgbClr val="545454"/>
                  </a:solidFill>
                  <a:latin typeface="+mj-ea"/>
                  <a:ea typeface="+mj-ea"/>
                </a:rPr>
                <a:t>단계</a:t>
              </a:r>
              <a:endParaRPr lang="en-US" sz="3800" dirty="0">
                <a:solidFill>
                  <a:srgbClr val="545454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040336" y="7759609"/>
              <a:ext cx="12049111" cy="0"/>
            </a:xfrm>
            <a:prstGeom prst="line">
              <a:avLst/>
            </a:prstGeom>
            <a:ln w="50800" cap="flat">
              <a:solidFill>
                <a:srgbClr val="CEC7C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674815" y="1508708"/>
              <a:ext cx="1316836" cy="1000795"/>
            </a:xfrm>
            <a:custGeom>
              <a:avLst/>
              <a:gdLst/>
              <a:ahLst/>
              <a:cxnLst/>
              <a:rect l="l" t="t" r="r" b="b"/>
              <a:pathLst>
                <a:path w="1316836" h="1000795">
                  <a:moveTo>
                    <a:pt x="0" y="0"/>
                  </a:moveTo>
                  <a:lnTo>
                    <a:pt x="1316835" y="0"/>
                  </a:lnTo>
                  <a:lnTo>
                    <a:pt x="1316835" y="1000795"/>
                  </a:lnTo>
                  <a:lnTo>
                    <a:pt x="0" y="1000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2440855" y="3519198"/>
              <a:ext cx="1283071" cy="1000795"/>
            </a:xfrm>
            <a:custGeom>
              <a:avLst/>
              <a:gdLst/>
              <a:ahLst/>
              <a:cxnLst/>
              <a:rect l="l" t="t" r="r" b="b"/>
              <a:pathLst>
                <a:path w="1283071" h="1000795">
                  <a:moveTo>
                    <a:pt x="0" y="0"/>
                  </a:moveTo>
                  <a:lnTo>
                    <a:pt x="1283071" y="0"/>
                  </a:lnTo>
                  <a:lnTo>
                    <a:pt x="1283071" y="1000796"/>
                  </a:lnTo>
                  <a:lnTo>
                    <a:pt x="0" y="1000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3589531" y="1640916"/>
              <a:ext cx="8219678" cy="2563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33"/>
                </a:lnSpc>
                <a:spcBef>
                  <a:spcPct val="0"/>
                </a:spcBef>
              </a:pPr>
              <a:r>
                <a:rPr lang="en-US" sz="11000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자체</a:t>
              </a:r>
              <a:r>
                <a:rPr lang="en-US" sz="11000" dirty="0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11000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평가</a:t>
              </a:r>
              <a:endParaRPr lang="en-US" sz="110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08095" y="8435884"/>
              <a:ext cx="12782550" cy="10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46105" lvl="1" indent="-473053">
                <a:lnSpc>
                  <a:spcPts val="613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800">
                  <a:solidFill>
                    <a:srgbClr val="545454"/>
                  </a:solidFill>
                  <a:latin typeface="+mj-ea"/>
                  <a:ea typeface="+mj-ea"/>
                </a:rPr>
                <a:t>원했던 기능 구현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06897" y="9420087"/>
              <a:ext cx="12782550" cy="1043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46105" lvl="1" indent="-473053">
                <a:lnSpc>
                  <a:spcPts val="613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800">
                  <a:solidFill>
                    <a:srgbClr val="545454"/>
                  </a:solidFill>
                  <a:latin typeface="+mj-ea"/>
                  <a:ea typeface="+mj-ea"/>
                </a:rPr>
                <a:t>깃 활용 및 노션 활용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448047"/>
            <a:chOff x="0" y="0"/>
            <a:chExt cx="4816593" cy="16982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698251"/>
            </a:xfrm>
            <a:custGeom>
              <a:avLst/>
              <a:gdLst/>
              <a:ahLst/>
              <a:cxnLst/>
              <a:rect l="l" t="t" r="r" b="b"/>
              <a:pathLst>
                <a:path w="4816592" h="1698251">
                  <a:moveTo>
                    <a:pt x="0" y="0"/>
                  </a:moveTo>
                  <a:lnTo>
                    <a:pt x="4816592" y="0"/>
                  </a:lnTo>
                  <a:lnTo>
                    <a:pt x="4816592" y="1698251"/>
                  </a:lnTo>
                  <a:lnTo>
                    <a:pt x="0" y="1698251"/>
                  </a:lnTo>
                  <a:close/>
                </a:path>
              </a:pathLst>
            </a:custGeom>
            <a:solidFill>
              <a:srgbClr val="DBD0B3">
                <a:alpha val="72941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11101" y="714610"/>
            <a:ext cx="3879462" cy="5018826"/>
            <a:chOff x="0" y="0"/>
            <a:chExt cx="5172615" cy="669176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0156" b="20156"/>
            <a:stretch>
              <a:fillRect/>
            </a:stretch>
          </p:blipFill>
          <p:spPr>
            <a:xfrm>
              <a:off x="0" y="0"/>
              <a:ext cx="5172615" cy="669176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3096584" y="714610"/>
            <a:ext cx="3879462" cy="5018826"/>
            <a:chOff x="0" y="0"/>
            <a:chExt cx="5172615" cy="6691768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t="20156" b="20156"/>
            <a:stretch>
              <a:fillRect/>
            </a:stretch>
          </p:blipFill>
          <p:spPr>
            <a:xfrm>
              <a:off x="0" y="0"/>
              <a:ext cx="5172615" cy="6691768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7204269" y="714610"/>
            <a:ext cx="3879462" cy="5018826"/>
            <a:chOff x="0" y="0"/>
            <a:chExt cx="5172615" cy="669176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20156" b="20156"/>
            <a:stretch>
              <a:fillRect/>
            </a:stretch>
          </p:blipFill>
          <p:spPr>
            <a:xfrm>
              <a:off x="0" y="0"/>
              <a:ext cx="5172615" cy="6691768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1311954" y="714610"/>
            <a:ext cx="3879462" cy="5018826"/>
            <a:chOff x="0" y="0"/>
            <a:chExt cx="5172615" cy="669176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t="20156" b="20156"/>
            <a:stretch>
              <a:fillRect/>
            </a:stretch>
          </p:blipFill>
          <p:spPr>
            <a:xfrm>
              <a:off x="0" y="0"/>
              <a:ext cx="5172615" cy="6691768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5419639" y="714610"/>
            <a:ext cx="3879462" cy="5018826"/>
            <a:chOff x="0" y="0"/>
            <a:chExt cx="5172615" cy="669176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t="20156" b="20156"/>
            <a:stretch>
              <a:fillRect/>
            </a:stretch>
          </p:blipFill>
          <p:spPr>
            <a:xfrm>
              <a:off x="0" y="0"/>
              <a:ext cx="5172615" cy="6691768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0" y="9505979"/>
            <a:ext cx="18288000" cy="781021"/>
            <a:chOff x="0" y="0"/>
            <a:chExt cx="4816593" cy="2057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205701"/>
            </a:xfrm>
            <a:custGeom>
              <a:avLst/>
              <a:gdLst/>
              <a:ahLst/>
              <a:cxnLst/>
              <a:rect l="l" t="t" r="r" b="b"/>
              <a:pathLst>
                <a:path w="4816592" h="205701">
                  <a:moveTo>
                    <a:pt x="0" y="0"/>
                  </a:moveTo>
                  <a:lnTo>
                    <a:pt x="4816592" y="0"/>
                  </a:lnTo>
                  <a:lnTo>
                    <a:pt x="4816592" y="205701"/>
                  </a:lnTo>
                  <a:lnTo>
                    <a:pt x="0" y="205701"/>
                  </a:lnTo>
                  <a:close/>
                </a:path>
              </a:pathLst>
            </a:custGeom>
            <a:solidFill>
              <a:srgbClr val="DBD0B3">
                <a:alpha val="72941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01567" y="7187618"/>
            <a:ext cx="5084861" cy="1648096"/>
            <a:chOff x="-210727" y="25400"/>
            <a:chExt cx="6779814" cy="2197461"/>
          </a:xfrm>
        </p:grpSpPr>
        <p:sp>
          <p:nvSpPr>
            <p:cNvPr id="19" name="TextBox 19"/>
            <p:cNvSpPr txBox="1"/>
            <p:nvPr/>
          </p:nvSpPr>
          <p:spPr>
            <a:xfrm>
              <a:off x="-210727" y="425332"/>
              <a:ext cx="6779814" cy="14875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711"/>
                </a:lnSpc>
                <a:spcBef>
                  <a:spcPct val="0"/>
                </a:spcBef>
              </a:pPr>
              <a:r>
                <a:rPr lang="en-US" sz="6222" dirty="0">
                  <a:solidFill>
                    <a:srgbClr val="545454"/>
                  </a:solidFill>
                  <a:latin typeface="Aileron Italics"/>
                </a:rPr>
                <a:t>THANK YOU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25400"/>
              <a:ext cx="63583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2222861"/>
              <a:ext cx="6358369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AutoShape 22"/>
          <p:cNvSpPr/>
          <p:nvPr/>
        </p:nvSpPr>
        <p:spPr>
          <a:xfrm>
            <a:off x="-781052" y="357273"/>
            <a:ext cx="195048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-628652" y="6093605"/>
            <a:ext cx="195048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7698" y="499574"/>
            <a:ext cx="10952603" cy="9244990"/>
            <a:chOff x="0" y="-57150"/>
            <a:chExt cx="14603471" cy="123266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817723"/>
              <a:ext cx="1879600" cy="1879600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AD9A8D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120645" y="817723"/>
              <a:ext cx="1879600" cy="1879600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241290" y="817723"/>
              <a:ext cx="1879600" cy="187960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latin typeface="Aileron"/>
                  </a:rPr>
                  <a:t>6월 6일</a:t>
                </a: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6361936" y="817723"/>
              <a:ext cx="1879600" cy="187960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482581" y="817723"/>
              <a:ext cx="1879600" cy="187960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603226" y="817723"/>
              <a:ext cx="1879600" cy="187960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2723871" y="817723"/>
              <a:ext cx="1879600" cy="187960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AD9A8D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3210768"/>
              <a:ext cx="1879600" cy="187960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AD9A8D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120645" y="3210768"/>
              <a:ext cx="1879600" cy="1879600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241290" y="3210768"/>
              <a:ext cx="1879600" cy="1879600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latin typeface="Aileron"/>
                  </a:rPr>
                  <a:t>6월13일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6361936" y="3210768"/>
              <a:ext cx="1879600" cy="1879600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8482581" y="3210768"/>
              <a:ext cx="1879600" cy="187960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백엔드</a:t>
                </a:r>
              </a:p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와이어프레임</a:t>
                </a:r>
              </a:p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제작하기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0603226" y="3210768"/>
              <a:ext cx="1879600" cy="187960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기획정리</a:t>
                </a:r>
              </a:p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프론트 디테일</a:t>
                </a:r>
              </a:p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로고 및 디자인</a:t>
                </a: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2723871" y="3210768"/>
              <a:ext cx="1879600" cy="187960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AD9A8D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5603814"/>
              <a:ext cx="1879600" cy="1879600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AD9A8D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120645" y="5603814"/>
              <a:ext cx="1879600" cy="1879600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기능 첨삭</a:t>
                </a:r>
              </a:p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latin typeface="Aileron"/>
                  </a:rPr>
                  <a:t>1차 ERD작성</a:t>
                </a:r>
              </a:p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디자인 회의 완</a:t>
                </a: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4241290" y="5603814"/>
              <a:ext cx="1879600" cy="1879600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디자인 시작</a:t>
                </a:r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6361936" y="5603814"/>
              <a:ext cx="1879600" cy="1879600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latin typeface="Aileron"/>
                  </a:rPr>
                  <a:t>1차 시안</a:t>
                </a:r>
              </a:p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프로토타입</a:t>
                </a:r>
              </a:p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와이어프레임</a:t>
                </a:r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8482581" y="5603814"/>
              <a:ext cx="1879600" cy="1879600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요구사항명세서</a:t>
                </a:r>
              </a:p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디자인 완료</a:t>
                </a:r>
              </a:p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최종시안</a:t>
                </a:r>
              </a:p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ea typeface="Aileron"/>
                  </a:rPr>
                  <a:t>스케줄 정리</a:t>
                </a:r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10603226" y="5603814"/>
              <a:ext cx="1879600" cy="1879600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latin typeface="Aileron"/>
                  </a:rPr>
                  <a:t>2차 ERD작성</a:t>
                </a:r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2723871" y="5603814"/>
              <a:ext cx="1879600" cy="1879600"/>
              <a:chOff x="0" y="0"/>
              <a:chExt cx="812800" cy="812800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AD9A8D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0" y="7996859"/>
              <a:ext cx="1879600" cy="1879600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AD9A8D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2120645" y="7996859"/>
              <a:ext cx="1879600" cy="1879600"/>
              <a:chOff x="0" y="0"/>
              <a:chExt cx="812800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latin typeface="Aileron"/>
                  </a:rPr>
                  <a:t>6월 26일</a:t>
                </a:r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4241290" y="7996859"/>
              <a:ext cx="1879600" cy="1879600"/>
              <a:chOff x="0" y="0"/>
              <a:chExt cx="812800" cy="8128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6361936" y="7996859"/>
              <a:ext cx="1879600" cy="1879600"/>
              <a:chOff x="0" y="0"/>
              <a:chExt cx="812800" cy="812800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78" name="Group 78"/>
            <p:cNvGrpSpPr/>
            <p:nvPr/>
          </p:nvGrpSpPr>
          <p:grpSpPr>
            <a:xfrm>
              <a:off x="8482581" y="7996859"/>
              <a:ext cx="1879600" cy="1879600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10603226" y="7996859"/>
              <a:ext cx="1879600" cy="1879600"/>
              <a:chOff x="0" y="0"/>
              <a:chExt cx="812800" cy="81280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>
              <a:off x="12723871" y="7996859"/>
              <a:ext cx="1879600" cy="1879600"/>
              <a:chOff x="0" y="0"/>
              <a:chExt cx="812800" cy="81280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AD9A8D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>
              <a:off x="0" y="10389905"/>
              <a:ext cx="1879600" cy="1879600"/>
              <a:chOff x="0" y="0"/>
              <a:chExt cx="812800" cy="81280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AD9A8D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2120645" y="10389905"/>
              <a:ext cx="1879600" cy="1879600"/>
              <a:chOff x="0" y="0"/>
              <a:chExt cx="812800" cy="8128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4241290" y="10389905"/>
              <a:ext cx="1879600" cy="1879600"/>
              <a:chOff x="0" y="0"/>
              <a:chExt cx="812800" cy="81280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6361936" y="10389905"/>
              <a:ext cx="1879600" cy="1879600"/>
              <a:chOff x="0" y="0"/>
              <a:chExt cx="812800" cy="812800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8482581" y="10389905"/>
              <a:ext cx="1879600" cy="1879600"/>
              <a:chOff x="0" y="0"/>
              <a:chExt cx="812800" cy="812800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0603226" y="10389905"/>
              <a:ext cx="1879600" cy="1879600"/>
              <a:chOff x="0" y="0"/>
              <a:chExt cx="812800" cy="81280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F1F1F3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r>
                  <a:rPr lang="en-US" sz="1517">
                    <a:solidFill>
                      <a:srgbClr val="000000"/>
                    </a:solidFill>
                    <a:latin typeface="Aileron"/>
                  </a:rPr>
                  <a:t>7월 7일</a:t>
                </a:r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12723871" y="10389905"/>
              <a:ext cx="1879600" cy="1879600"/>
              <a:chOff x="0" y="0"/>
              <a:chExt cx="812800" cy="812800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4919" y="0"/>
                    </a:moveTo>
                    <a:lnTo>
                      <a:pt x="757881" y="0"/>
                    </a:lnTo>
                    <a:cubicBezTo>
                      <a:pt x="772447" y="0"/>
                      <a:pt x="786415" y="5786"/>
                      <a:pt x="796715" y="16085"/>
                    </a:cubicBezTo>
                    <a:cubicBezTo>
                      <a:pt x="807014" y="26385"/>
                      <a:pt x="812800" y="40354"/>
                      <a:pt x="812800" y="54919"/>
                    </a:cubicBezTo>
                    <a:lnTo>
                      <a:pt x="812800" y="757881"/>
                    </a:lnTo>
                    <a:cubicBezTo>
                      <a:pt x="812800" y="772447"/>
                      <a:pt x="807014" y="786415"/>
                      <a:pt x="796715" y="796715"/>
                    </a:cubicBezTo>
                    <a:cubicBezTo>
                      <a:pt x="786415" y="807014"/>
                      <a:pt x="772447" y="812800"/>
                      <a:pt x="757881" y="812800"/>
                    </a:cubicBezTo>
                    <a:lnTo>
                      <a:pt x="54919" y="812800"/>
                    </a:lnTo>
                    <a:cubicBezTo>
                      <a:pt x="40354" y="812800"/>
                      <a:pt x="26385" y="807014"/>
                      <a:pt x="16085" y="796715"/>
                    </a:cubicBezTo>
                    <a:cubicBezTo>
                      <a:pt x="5786" y="786415"/>
                      <a:pt x="0" y="772447"/>
                      <a:pt x="0" y="757881"/>
                    </a:cubicBezTo>
                    <a:lnTo>
                      <a:pt x="0" y="54919"/>
                    </a:lnTo>
                    <a:cubicBezTo>
                      <a:pt x="0" y="40354"/>
                      <a:pt x="5786" y="26385"/>
                      <a:pt x="16085" y="16085"/>
                    </a:cubicBezTo>
                    <a:cubicBezTo>
                      <a:pt x="26385" y="5786"/>
                      <a:pt x="40354" y="0"/>
                      <a:pt x="54919" y="0"/>
                    </a:cubicBezTo>
                    <a:close/>
                  </a:path>
                </a:pathLst>
              </a:custGeom>
              <a:solidFill>
                <a:srgbClr val="AD9A8D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4"/>
                  </a:lnSpc>
                </a:pPr>
                <a:endParaRPr/>
              </a:p>
            </p:txBody>
          </p:sp>
        </p:grpSp>
        <p:sp>
          <p:nvSpPr>
            <p:cNvPr id="108" name="AutoShape 108"/>
            <p:cNvSpPr/>
            <p:nvPr/>
          </p:nvSpPr>
          <p:spPr>
            <a:xfrm flipV="1">
              <a:off x="4841703" y="2230860"/>
              <a:ext cx="976176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9" name="AutoShape 109"/>
            <p:cNvSpPr/>
            <p:nvPr/>
          </p:nvSpPr>
          <p:spPr>
            <a:xfrm flipV="1">
              <a:off x="0" y="4550701"/>
              <a:ext cx="5650636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10" name="AutoShape 110"/>
            <p:cNvSpPr/>
            <p:nvPr/>
          </p:nvSpPr>
          <p:spPr>
            <a:xfrm>
              <a:off x="2590545" y="9456474"/>
              <a:ext cx="1198474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1" name="AutoShape 111"/>
            <p:cNvSpPr/>
            <p:nvPr/>
          </p:nvSpPr>
          <p:spPr>
            <a:xfrm>
              <a:off x="0" y="11745362"/>
              <a:ext cx="11548945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12" name="TextBox 112"/>
            <p:cNvSpPr txBox="1"/>
            <p:nvPr/>
          </p:nvSpPr>
          <p:spPr>
            <a:xfrm>
              <a:off x="702565" y="-57150"/>
              <a:ext cx="474470" cy="667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44">
                  <a:solidFill>
                    <a:srgbClr val="545454"/>
                  </a:solidFill>
                  <a:ea typeface="Aileron"/>
                </a:rPr>
                <a:t>일</a:t>
              </a:r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4943855" y="-57150"/>
              <a:ext cx="474470" cy="667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44">
                  <a:solidFill>
                    <a:srgbClr val="545454"/>
                  </a:solidFill>
                  <a:ea typeface="Aileron"/>
                </a:rPr>
                <a:t>화</a:t>
              </a:r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7064500" y="-57150"/>
              <a:ext cx="474470" cy="667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44">
                  <a:solidFill>
                    <a:srgbClr val="545454"/>
                  </a:solidFill>
                  <a:ea typeface="Aileron"/>
                </a:rPr>
                <a:t>수</a:t>
              </a:r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9185145" y="-57150"/>
              <a:ext cx="474470" cy="667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44">
                  <a:solidFill>
                    <a:srgbClr val="545454"/>
                  </a:solidFill>
                  <a:ea typeface="Aileron"/>
                </a:rPr>
                <a:t>목</a:t>
              </a:r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2823210" y="-57150"/>
              <a:ext cx="474470" cy="667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44">
                  <a:solidFill>
                    <a:srgbClr val="545454"/>
                  </a:solidFill>
                  <a:ea typeface="Aileron"/>
                </a:rPr>
                <a:t>월</a:t>
              </a:r>
            </a:p>
          </p:txBody>
        </p:sp>
        <p:sp>
          <p:nvSpPr>
            <p:cNvPr id="117" name="TextBox 117"/>
            <p:cNvSpPr txBox="1"/>
            <p:nvPr/>
          </p:nvSpPr>
          <p:spPr>
            <a:xfrm>
              <a:off x="11305791" y="-57150"/>
              <a:ext cx="474470" cy="667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44">
                  <a:solidFill>
                    <a:srgbClr val="545454"/>
                  </a:solidFill>
                  <a:ea typeface="Aileron"/>
                </a:rPr>
                <a:t>금</a:t>
              </a:r>
            </a:p>
          </p:txBody>
        </p:sp>
        <p:sp>
          <p:nvSpPr>
            <p:cNvPr id="118" name="TextBox 118"/>
            <p:cNvSpPr txBox="1"/>
            <p:nvPr/>
          </p:nvSpPr>
          <p:spPr>
            <a:xfrm>
              <a:off x="13426436" y="-57150"/>
              <a:ext cx="474470" cy="6673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44">
                  <a:solidFill>
                    <a:srgbClr val="545454"/>
                  </a:solidFill>
                  <a:ea typeface="Aileron"/>
                </a:rPr>
                <a:t>토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6735803" y="1475937"/>
              <a:ext cx="7839491" cy="564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8"/>
                </a:lnSpc>
                <a:spcBef>
                  <a:spcPct val="0"/>
                </a:spcBef>
              </a:pPr>
              <a:r>
                <a:rPr lang="en-US" sz="2334" dirty="0" err="1">
                  <a:solidFill>
                    <a:srgbClr val="545454"/>
                  </a:solidFill>
                  <a:latin typeface="+mj-ea"/>
                  <a:ea typeface="+mj-ea"/>
                </a:rPr>
                <a:t>아이디어</a:t>
              </a:r>
              <a:r>
                <a:rPr lang="en-US" sz="2334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2334" dirty="0" err="1">
                  <a:solidFill>
                    <a:srgbClr val="545454"/>
                  </a:solidFill>
                  <a:latin typeface="+mj-ea"/>
                  <a:ea typeface="+mj-ea"/>
                </a:rPr>
                <a:t>회의</a:t>
              </a:r>
              <a:r>
                <a:rPr lang="en-US" sz="2334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2334" dirty="0" err="1">
                  <a:solidFill>
                    <a:srgbClr val="545454"/>
                  </a:solidFill>
                  <a:latin typeface="+mj-ea"/>
                  <a:ea typeface="+mj-ea"/>
                </a:rPr>
                <a:t>기능</a:t>
              </a:r>
              <a:r>
                <a:rPr lang="en-US" sz="2334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2334" dirty="0" err="1">
                  <a:solidFill>
                    <a:srgbClr val="545454"/>
                  </a:solidFill>
                  <a:latin typeface="+mj-ea"/>
                  <a:ea typeface="+mj-ea"/>
                </a:rPr>
                <a:t>구현</a:t>
              </a:r>
              <a:r>
                <a:rPr lang="en-US" sz="2334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2334" dirty="0" err="1">
                  <a:solidFill>
                    <a:srgbClr val="545454"/>
                  </a:solidFill>
                  <a:latin typeface="+mj-ea"/>
                  <a:ea typeface="+mj-ea"/>
                </a:rPr>
                <a:t>궁극적인</a:t>
              </a:r>
              <a:r>
                <a:rPr lang="en-US" sz="2334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2334" dirty="0" err="1">
                  <a:solidFill>
                    <a:srgbClr val="545454"/>
                  </a:solidFill>
                  <a:latin typeface="+mj-ea"/>
                  <a:ea typeface="+mj-ea"/>
                </a:rPr>
                <a:t>목표설정</a:t>
              </a:r>
              <a:endParaRPr lang="en-US" sz="2334" dirty="0">
                <a:solidFill>
                  <a:srgbClr val="545454"/>
                </a:solidFill>
                <a:latin typeface="+mj-ea"/>
                <a:ea typeface="+mj-ea"/>
              </a:endParaRPr>
            </a:p>
          </p:txBody>
        </p:sp>
        <p:sp>
          <p:nvSpPr>
            <p:cNvPr id="120" name="TextBox 120"/>
            <p:cNvSpPr txBox="1"/>
            <p:nvPr/>
          </p:nvSpPr>
          <p:spPr>
            <a:xfrm>
              <a:off x="6266660" y="8654989"/>
              <a:ext cx="6605039" cy="564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8"/>
                </a:lnSpc>
                <a:spcBef>
                  <a:spcPct val="0"/>
                </a:spcBef>
              </a:pPr>
              <a:r>
                <a:rPr lang="en-US" sz="2334">
                  <a:solidFill>
                    <a:srgbClr val="545454"/>
                  </a:solidFill>
                  <a:latin typeface="+mj-ea"/>
                  <a:ea typeface="+mj-ea"/>
                </a:rPr>
                <a:t>백엔드 및 프론트 엔드 코드개발 진행</a:t>
              </a:r>
            </a:p>
          </p:txBody>
        </p:sp>
        <p:sp>
          <p:nvSpPr>
            <p:cNvPr id="121" name="TextBox 121"/>
            <p:cNvSpPr txBox="1"/>
            <p:nvPr/>
          </p:nvSpPr>
          <p:spPr>
            <a:xfrm>
              <a:off x="2499840" y="10984534"/>
              <a:ext cx="6605039" cy="564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8"/>
                </a:lnSpc>
                <a:spcBef>
                  <a:spcPct val="0"/>
                </a:spcBef>
              </a:pPr>
              <a:r>
                <a:rPr lang="en-US" sz="2334">
                  <a:solidFill>
                    <a:srgbClr val="545454"/>
                  </a:solidFill>
                  <a:latin typeface="+mj-ea"/>
                  <a:ea typeface="+mj-ea"/>
                </a:rPr>
                <a:t>백엔드 및 프론트 엔드 코드개발 진행</a:t>
              </a:r>
            </a:p>
          </p:txBody>
        </p:sp>
      </p:grpSp>
      <p:sp>
        <p:nvSpPr>
          <p:cNvPr id="122" name="TextBox 122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김재경님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7148" y="454127"/>
            <a:ext cx="8546852" cy="9378745"/>
            <a:chOff x="0" y="0"/>
            <a:chExt cx="2251023" cy="24701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1023" cy="2470122"/>
            </a:xfrm>
            <a:custGeom>
              <a:avLst/>
              <a:gdLst/>
              <a:ahLst/>
              <a:cxnLst/>
              <a:rect l="l" t="t" r="r" b="b"/>
              <a:pathLst>
                <a:path w="2251023" h="2470122">
                  <a:moveTo>
                    <a:pt x="0" y="0"/>
                  </a:moveTo>
                  <a:lnTo>
                    <a:pt x="2251023" y="0"/>
                  </a:lnTo>
                  <a:lnTo>
                    <a:pt x="2251023" y="2470122"/>
                  </a:lnTo>
                  <a:lnTo>
                    <a:pt x="0" y="2470122"/>
                  </a:lnTo>
                  <a:close/>
                </a:path>
              </a:pathLst>
            </a:custGeom>
            <a:solidFill>
              <a:srgbClr val="AD9A8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7173" y="5333422"/>
            <a:ext cx="3318058" cy="4270377"/>
            <a:chOff x="0" y="0"/>
            <a:chExt cx="4424077" cy="569383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b="10184"/>
            <a:stretch>
              <a:fillRect/>
            </a:stretch>
          </p:blipFill>
          <p:spPr>
            <a:xfrm>
              <a:off x="0" y="0"/>
              <a:ext cx="4424077" cy="569383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787648" y="637373"/>
            <a:ext cx="4555803" cy="4308950"/>
            <a:chOff x="0" y="0"/>
            <a:chExt cx="6074404" cy="57452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r="21837" b="14546"/>
            <a:stretch>
              <a:fillRect/>
            </a:stretch>
          </p:blipFill>
          <p:spPr>
            <a:xfrm>
              <a:off x="0" y="0"/>
              <a:ext cx="6074404" cy="574526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9448800" y="2166216"/>
            <a:ext cx="8242052" cy="7666657"/>
            <a:chOff x="0" y="0"/>
            <a:chExt cx="3204608" cy="29808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04608" cy="2980887"/>
            </a:xfrm>
            <a:custGeom>
              <a:avLst/>
              <a:gdLst/>
              <a:ahLst/>
              <a:cxnLst/>
              <a:rect l="l" t="t" r="r" b="b"/>
              <a:pathLst>
                <a:path w="3204608" h="2980887">
                  <a:moveTo>
                    <a:pt x="0" y="0"/>
                  </a:moveTo>
                  <a:lnTo>
                    <a:pt x="3204608" y="0"/>
                  </a:lnTo>
                  <a:lnTo>
                    <a:pt x="3204608" y="2980887"/>
                  </a:lnTo>
                  <a:lnTo>
                    <a:pt x="0" y="2980887"/>
                  </a:lnTo>
                  <a:close/>
                </a:path>
              </a:pathLst>
            </a:custGeom>
            <a:solidFill>
              <a:srgbClr val="F1F1F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48800" y="454127"/>
            <a:ext cx="8242052" cy="1469113"/>
            <a:chOff x="0" y="0"/>
            <a:chExt cx="3104290" cy="5533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04289" cy="553327"/>
            </a:xfrm>
            <a:custGeom>
              <a:avLst/>
              <a:gdLst/>
              <a:ahLst/>
              <a:cxnLst/>
              <a:rect l="l" t="t" r="r" b="b"/>
              <a:pathLst>
                <a:path w="3104289" h="553327">
                  <a:moveTo>
                    <a:pt x="0" y="0"/>
                  </a:moveTo>
                  <a:lnTo>
                    <a:pt x="3104289" y="0"/>
                  </a:lnTo>
                  <a:lnTo>
                    <a:pt x="3104289" y="553327"/>
                  </a:lnTo>
                  <a:lnTo>
                    <a:pt x="0" y="553327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400981" y="5333422"/>
            <a:ext cx="4555803" cy="4308950"/>
            <a:chOff x="0" y="0"/>
            <a:chExt cx="6074404" cy="574526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 r="23886"/>
            <a:stretch>
              <a:fillRect/>
            </a:stretch>
          </p:blipFill>
          <p:spPr>
            <a:xfrm>
              <a:off x="0" y="0"/>
              <a:ext cx="6074404" cy="5745267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5644967" y="637373"/>
            <a:ext cx="3318058" cy="4270377"/>
            <a:chOff x="0" y="0"/>
            <a:chExt cx="4424077" cy="5693836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rcRect l="319" r="40578"/>
            <a:stretch>
              <a:fillRect/>
            </a:stretch>
          </p:blipFill>
          <p:spPr>
            <a:xfrm>
              <a:off x="0" y="0"/>
              <a:ext cx="4424077" cy="5693836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9835626" y="2830921"/>
            <a:ext cx="7468399" cy="6357833"/>
            <a:chOff x="0" y="0"/>
            <a:chExt cx="9957866" cy="84771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13510" cy="1377294"/>
            </a:xfrm>
            <a:custGeom>
              <a:avLst/>
              <a:gdLst/>
              <a:ahLst/>
              <a:cxnLst/>
              <a:rect l="l" t="t" r="r" b="b"/>
              <a:pathLst>
                <a:path w="1513510" h="1377294">
                  <a:moveTo>
                    <a:pt x="0" y="0"/>
                  </a:moveTo>
                  <a:lnTo>
                    <a:pt x="1513510" y="0"/>
                  </a:lnTo>
                  <a:lnTo>
                    <a:pt x="1513510" y="1377294"/>
                  </a:lnTo>
                  <a:lnTo>
                    <a:pt x="0" y="137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997393" y="89213"/>
              <a:ext cx="7713510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0"/>
                </a:lnSpc>
              </a:pPr>
              <a:r>
                <a:rPr lang="en-US" sz="3880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노션관리</a:t>
              </a:r>
              <a:endParaRPr lang="en-US" sz="388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01733" y="956591"/>
              <a:ext cx="6808046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72"/>
                </a:lnSpc>
              </a:pPr>
              <a:r>
                <a:rPr lang="en-US" sz="1837" dirty="0" err="1">
                  <a:solidFill>
                    <a:srgbClr val="545454"/>
                  </a:solidFill>
                  <a:latin typeface="+mj-ea"/>
                  <a:ea typeface="+mj-ea"/>
                </a:rPr>
                <a:t>날짜별로</a:t>
              </a:r>
              <a:r>
                <a:rPr lang="en-US" sz="1837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1837" dirty="0" err="1">
                  <a:solidFill>
                    <a:srgbClr val="545454"/>
                  </a:solidFill>
                  <a:latin typeface="+mj-ea"/>
                  <a:ea typeface="+mj-ea"/>
                </a:rPr>
                <a:t>파트별로</a:t>
              </a:r>
              <a:r>
                <a:rPr lang="en-US" sz="1837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1837" dirty="0" err="1">
                  <a:solidFill>
                    <a:srgbClr val="545454"/>
                  </a:solidFill>
                  <a:latin typeface="+mj-ea"/>
                  <a:ea typeface="+mj-ea"/>
                </a:rPr>
                <a:t>회의록</a:t>
              </a:r>
              <a:r>
                <a:rPr lang="en-US" sz="1837" dirty="0">
                  <a:solidFill>
                    <a:srgbClr val="545454"/>
                  </a:solidFill>
                  <a:latin typeface="+mj-ea"/>
                  <a:ea typeface="+mj-ea"/>
                </a:rPr>
                <a:t> </a:t>
              </a:r>
              <a:r>
                <a:rPr lang="en-US" sz="1837" dirty="0" err="1">
                  <a:solidFill>
                    <a:srgbClr val="545454"/>
                  </a:solidFill>
                  <a:latin typeface="+mj-ea"/>
                  <a:ea typeface="+mj-ea"/>
                </a:rPr>
                <a:t>작성</a:t>
              </a:r>
              <a:endParaRPr lang="en-US" sz="1837" dirty="0">
                <a:solidFill>
                  <a:srgbClr val="545454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2530221"/>
              <a:ext cx="1513510" cy="1377294"/>
            </a:xfrm>
            <a:custGeom>
              <a:avLst/>
              <a:gdLst/>
              <a:ahLst/>
              <a:cxnLst/>
              <a:rect l="l" t="t" r="r" b="b"/>
              <a:pathLst>
                <a:path w="1513510" h="1377294">
                  <a:moveTo>
                    <a:pt x="0" y="0"/>
                  </a:moveTo>
                  <a:lnTo>
                    <a:pt x="1513510" y="0"/>
                  </a:lnTo>
                  <a:lnTo>
                    <a:pt x="1513510" y="1377293"/>
                  </a:lnTo>
                  <a:lnTo>
                    <a:pt x="0" y="1377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997393" y="2616243"/>
              <a:ext cx="7713509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0"/>
                </a:lnSpc>
              </a:pPr>
              <a:r>
                <a:rPr lang="en-US" sz="3880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피그마 사용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001733" y="3490002"/>
              <a:ext cx="6808046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72"/>
                </a:lnSpc>
              </a:pPr>
              <a:r>
                <a:rPr lang="en-US" sz="1837">
                  <a:solidFill>
                    <a:srgbClr val="545454"/>
                  </a:solidFill>
                  <a:latin typeface="+mj-ea"/>
                  <a:ea typeface="+mj-ea"/>
                </a:rPr>
                <a:t>프로토 타입작성으로 한눈의 비교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4748508"/>
              <a:ext cx="1513510" cy="1377294"/>
            </a:xfrm>
            <a:custGeom>
              <a:avLst/>
              <a:gdLst/>
              <a:ahLst/>
              <a:cxnLst/>
              <a:rect l="l" t="t" r="r" b="b"/>
              <a:pathLst>
                <a:path w="1513510" h="1377294">
                  <a:moveTo>
                    <a:pt x="0" y="0"/>
                  </a:moveTo>
                  <a:lnTo>
                    <a:pt x="1513510" y="0"/>
                  </a:lnTo>
                  <a:lnTo>
                    <a:pt x="1513510" y="1377293"/>
                  </a:lnTo>
                  <a:lnTo>
                    <a:pt x="0" y="1377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997393" y="4834135"/>
              <a:ext cx="7960473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0"/>
                </a:lnSpc>
              </a:pPr>
              <a:r>
                <a:rPr lang="en-US" sz="3880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슬랙사용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01733" y="5708684"/>
              <a:ext cx="6592780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72"/>
                </a:lnSpc>
              </a:pPr>
              <a:r>
                <a:rPr lang="en-US" sz="1837">
                  <a:solidFill>
                    <a:srgbClr val="545454"/>
                  </a:solidFill>
                  <a:latin typeface="+mj-ea"/>
                  <a:ea typeface="+mj-ea"/>
                </a:rPr>
                <a:t>슬랙을 통해 빠른 협의가능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7072368"/>
              <a:ext cx="1513510" cy="1377294"/>
            </a:xfrm>
            <a:custGeom>
              <a:avLst/>
              <a:gdLst/>
              <a:ahLst/>
              <a:cxnLst/>
              <a:rect l="l" t="t" r="r" b="b"/>
              <a:pathLst>
                <a:path w="1513510" h="1377294">
                  <a:moveTo>
                    <a:pt x="0" y="0"/>
                  </a:moveTo>
                  <a:lnTo>
                    <a:pt x="1513510" y="0"/>
                  </a:lnTo>
                  <a:lnTo>
                    <a:pt x="1513510" y="1377294"/>
                  </a:lnTo>
                  <a:lnTo>
                    <a:pt x="0" y="137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1997393" y="7157995"/>
              <a:ext cx="7713509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80"/>
                </a:lnSpc>
              </a:pPr>
              <a:r>
                <a:rPr lang="en-US" sz="3880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요구사항명세서 작성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001733" y="8032545"/>
              <a:ext cx="6592780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72"/>
                </a:lnSpc>
              </a:pPr>
              <a:r>
                <a:rPr lang="en-US" sz="1837">
                  <a:solidFill>
                    <a:srgbClr val="545454"/>
                  </a:solidFill>
                  <a:latin typeface="+mj-ea"/>
                  <a:ea typeface="+mj-ea"/>
                </a:rPr>
                <a:t>명세서 작성으로 구체적 기능 구현 문서화 함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914433" y="561513"/>
            <a:ext cx="378957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15"/>
              </a:lnSpc>
              <a:spcBef>
                <a:spcPct val="0"/>
              </a:spcBef>
            </a:pPr>
            <a:r>
              <a:rPr lang="en-US" sz="7011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협업과정</a:t>
            </a:r>
            <a:endParaRPr lang="en-US" sz="7011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김재경님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773726" y="7150677"/>
            <a:ext cx="1796876" cy="1809474"/>
            <a:chOff x="0" y="0"/>
            <a:chExt cx="2395835" cy="241263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50597" r="7935"/>
            <a:stretch>
              <a:fillRect/>
            </a:stretch>
          </p:blipFill>
          <p:spPr>
            <a:xfrm>
              <a:off x="0" y="0"/>
              <a:ext cx="2395835" cy="2412633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726069" y="-731809"/>
            <a:ext cx="19535378" cy="1466681"/>
            <a:chOff x="0" y="0"/>
            <a:chExt cx="2029883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9883" cy="152400"/>
            </a:xfrm>
            <a:custGeom>
              <a:avLst/>
              <a:gdLst/>
              <a:ahLst/>
              <a:cxnLst/>
              <a:rect l="l" t="t" r="r" b="b"/>
              <a:pathLst>
                <a:path w="2029883" h="152400">
                  <a:moveTo>
                    <a:pt x="0" y="0"/>
                  </a:moveTo>
                  <a:lnTo>
                    <a:pt x="2029883" y="0"/>
                  </a:lnTo>
                  <a:lnTo>
                    <a:pt x="20298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726069" y="9552128"/>
            <a:ext cx="19535378" cy="1466681"/>
            <a:chOff x="0" y="0"/>
            <a:chExt cx="2029883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9883" cy="152400"/>
            </a:xfrm>
            <a:custGeom>
              <a:avLst/>
              <a:gdLst/>
              <a:ahLst/>
              <a:cxnLst/>
              <a:rect l="l" t="t" r="r" b="b"/>
              <a:pathLst>
                <a:path w="2029883" h="152400">
                  <a:moveTo>
                    <a:pt x="0" y="0"/>
                  </a:moveTo>
                  <a:lnTo>
                    <a:pt x="2029883" y="0"/>
                  </a:lnTo>
                  <a:lnTo>
                    <a:pt x="20298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CEC7C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495518" y="3236815"/>
            <a:ext cx="1350534" cy="1305006"/>
            <a:chOff x="0" y="0"/>
            <a:chExt cx="1800711" cy="174000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t="1685" b="1685"/>
            <a:stretch>
              <a:fillRect/>
            </a:stretch>
          </p:blipFill>
          <p:spPr>
            <a:xfrm>
              <a:off x="0" y="0"/>
              <a:ext cx="1800711" cy="174000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-12461" y="3294830"/>
            <a:ext cx="1290495" cy="1246992"/>
            <a:chOff x="0" y="0"/>
            <a:chExt cx="1720660" cy="166265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216"/>
            <a:stretch>
              <a:fillRect/>
            </a:stretch>
          </p:blipFill>
          <p:spPr>
            <a:xfrm>
              <a:off x="0" y="0"/>
              <a:ext cx="1720660" cy="1662656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8244023" y="3071177"/>
            <a:ext cx="1804720" cy="1743882"/>
            <a:chOff x="0" y="0"/>
            <a:chExt cx="2406294" cy="2325176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l="22834" r="22834"/>
            <a:stretch>
              <a:fillRect/>
            </a:stretch>
          </p:blipFill>
          <p:spPr>
            <a:xfrm>
              <a:off x="0" y="0"/>
              <a:ext cx="2406294" cy="2325176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0391644" y="3132335"/>
            <a:ext cx="1804720" cy="1743882"/>
            <a:chOff x="0" y="0"/>
            <a:chExt cx="2406294" cy="2325176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 l="11191" r="11191"/>
            <a:stretch>
              <a:fillRect/>
            </a:stretch>
          </p:blipFill>
          <p:spPr>
            <a:xfrm>
              <a:off x="0" y="0"/>
              <a:ext cx="2406294" cy="2325176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2544018" y="3046385"/>
            <a:ext cx="1804720" cy="1743882"/>
            <a:chOff x="0" y="0"/>
            <a:chExt cx="2406294" cy="2325176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/>
            <a:srcRect l="20893" r="20893"/>
            <a:stretch>
              <a:fillRect/>
            </a:stretch>
          </p:blipFill>
          <p:spPr>
            <a:xfrm>
              <a:off x="0" y="0"/>
              <a:ext cx="2406294" cy="2325176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4708072" y="3071177"/>
            <a:ext cx="1804720" cy="1743882"/>
            <a:chOff x="0" y="0"/>
            <a:chExt cx="2406294" cy="2325176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9"/>
            <a:srcRect l="3276" r="3276"/>
            <a:stretch>
              <a:fillRect/>
            </a:stretch>
          </p:blipFill>
          <p:spPr>
            <a:xfrm>
              <a:off x="0" y="0"/>
              <a:ext cx="2406294" cy="2325176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6855230" y="3046385"/>
            <a:ext cx="1804720" cy="1743882"/>
            <a:chOff x="0" y="0"/>
            <a:chExt cx="2406294" cy="2325176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0"/>
            <a:srcRect l="22867" r="53388"/>
            <a:stretch>
              <a:fillRect/>
            </a:stretch>
          </p:blipFill>
          <p:spPr>
            <a:xfrm>
              <a:off x="0" y="0"/>
              <a:ext cx="2406294" cy="2325176"/>
            </a:xfrm>
            <a:prstGeom prst="rect">
              <a:avLst/>
            </a:prstGeom>
          </p:spPr>
        </p:pic>
      </p:grpSp>
      <p:sp>
        <p:nvSpPr>
          <p:cNvPr id="24" name="Freeform 24"/>
          <p:cNvSpPr/>
          <p:nvPr/>
        </p:nvSpPr>
        <p:spPr>
          <a:xfrm>
            <a:off x="1430629" y="3256734"/>
            <a:ext cx="912489" cy="1285088"/>
          </a:xfrm>
          <a:custGeom>
            <a:avLst/>
            <a:gdLst/>
            <a:ahLst/>
            <a:cxnLst/>
            <a:rect l="l" t="t" r="r" b="b"/>
            <a:pathLst>
              <a:path w="912489" h="1285088">
                <a:moveTo>
                  <a:pt x="0" y="0"/>
                </a:moveTo>
                <a:lnTo>
                  <a:pt x="912489" y="0"/>
                </a:lnTo>
                <a:lnTo>
                  <a:pt x="912489" y="1285088"/>
                </a:lnTo>
                <a:lnTo>
                  <a:pt x="0" y="12850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3998451" y="3113300"/>
            <a:ext cx="1125400" cy="1659636"/>
            <a:chOff x="0" y="0"/>
            <a:chExt cx="1500533" cy="221284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2"/>
            <a:srcRect l="1176" r="1176"/>
            <a:stretch>
              <a:fillRect/>
            </a:stretch>
          </p:blipFill>
          <p:spPr>
            <a:xfrm>
              <a:off x="0" y="0"/>
              <a:ext cx="1500533" cy="2212848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-366248" y="7150677"/>
            <a:ext cx="1796876" cy="1809474"/>
            <a:chOff x="0" y="0"/>
            <a:chExt cx="2395835" cy="2412633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3"/>
            <a:srcRect l="22070" r="22070"/>
            <a:stretch>
              <a:fillRect/>
            </a:stretch>
          </p:blipFill>
          <p:spPr>
            <a:xfrm>
              <a:off x="0" y="0"/>
              <a:ext cx="2395835" cy="2412633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3934357" y="7150677"/>
            <a:ext cx="1796876" cy="1809474"/>
            <a:chOff x="0" y="0"/>
            <a:chExt cx="2395835" cy="2412633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4"/>
            <a:srcRect l="348" r="348"/>
            <a:stretch>
              <a:fillRect/>
            </a:stretch>
          </p:blipFill>
          <p:spPr>
            <a:xfrm>
              <a:off x="0" y="0"/>
              <a:ext cx="2395835" cy="2412633"/>
            </a:xfrm>
            <a:prstGeom prst="rect">
              <a:avLst/>
            </a:prstGeom>
          </p:spPr>
        </p:pic>
      </p:grpSp>
      <p:grpSp>
        <p:nvGrpSpPr>
          <p:cNvPr id="31" name="Group 31"/>
          <p:cNvGrpSpPr/>
          <p:nvPr/>
        </p:nvGrpSpPr>
        <p:grpSpPr>
          <a:xfrm>
            <a:off x="6093183" y="7150677"/>
            <a:ext cx="1796876" cy="1809474"/>
            <a:chOff x="0" y="0"/>
            <a:chExt cx="2395835" cy="2412633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5"/>
            <a:srcRect r="50348"/>
            <a:stretch>
              <a:fillRect/>
            </a:stretch>
          </p:blipFill>
          <p:spPr>
            <a:xfrm>
              <a:off x="0" y="0"/>
              <a:ext cx="2395835" cy="2412633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>
            <a:off x="8232959" y="7150677"/>
            <a:ext cx="1796876" cy="1809474"/>
            <a:chOff x="0" y="0"/>
            <a:chExt cx="2395835" cy="2412633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16"/>
            <a:srcRect r="74677"/>
            <a:stretch>
              <a:fillRect/>
            </a:stretch>
          </p:blipFill>
          <p:spPr>
            <a:xfrm>
              <a:off x="0" y="0"/>
              <a:ext cx="2395835" cy="2412633"/>
            </a:xfrm>
            <a:prstGeom prst="rect">
              <a:avLst/>
            </a:prstGeom>
          </p:spPr>
        </p:pic>
      </p:grpSp>
      <p:grpSp>
        <p:nvGrpSpPr>
          <p:cNvPr id="35" name="Group 35"/>
          <p:cNvGrpSpPr/>
          <p:nvPr/>
        </p:nvGrpSpPr>
        <p:grpSpPr>
          <a:xfrm>
            <a:off x="10382261" y="7150677"/>
            <a:ext cx="1796876" cy="1809474"/>
            <a:chOff x="0" y="0"/>
            <a:chExt cx="2395835" cy="241263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7"/>
            <a:srcRect l="348" r="348"/>
            <a:stretch>
              <a:fillRect/>
            </a:stretch>
          </p:blipFill>
          <p:spPr>
            <a:xfrm>
              <a:off x="0" y="0"/>
              <a:ext cx="2395835" cy="2412633"/>
            </a:xfrm>
            <a:prstGeom prst="rect">
              <a:avLst/>
            </a:prstGeom>
          </p:spPr>
        </p:pic>
      </p:grpSp>
      <p:grpSp>
        <p:nvGrpSpPr>
          <p:cNvPr id="37" name="Group 37"/>
          <p:cNvGrpSpPr/>
          <p:nvPr/>
        </p:nvGrpSpPr>
        <p:grpSpPr>
          <a:xfrm>
            <a:off x="12541087" y="7150677"/>
            <a:ext cx="1796876" cy="1809474"/>
            <a:chOff x="0" y="0"/>
            <a:chExt cx="2395835" cy="2412633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18"/>
            <a:srcRect l="14084" t="35439" r="66562" b="34960"/>
            <a:stretch>
              <a:fillRect/>
            </a:stretch>
          </p:blipFill>
          <p:spPr>
            <a:xfrm>
              <a:off x="0" y="0"/>
              <a:ext cx="2395835" cy="2412633"/>
            </a:xfrm>
            <a:prstGeom prst="rect">
              <a:avLst/>
            </a:prstGeom>
          </p:spPr>
        </p:pic>
      </p:grpSp>
      <p:grpSp>
        <p:nvGrpSpPr>
          <p:cNvPr id="39" name="Group 39"/>
          <p:cNvGrpSpPr/>
          <p:nvPr/>
        </p:nvGrpSpPr>
        <p:grpSpPr>
          <a:xfrm>
            <a:off x="14699913" y="7150677"/>
            <a:ext cx="1796876" cy="1809474"/>
            <a:chOff x="0" y="0"/>
            <a:chExt cx="2395835" cy="2412633"/>
          </a:xfrm>
        </p:grpSpPr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19"/>
            <a:srcRect l="22070" r="22070"/>
            <a:stretch>
              <a:fillRect/>
            </a:stretch>
          </p:blipFill>
          <p:spPr>
            <a:xfrm>
              <a:off x="0" y="0"/>
              <a:ext cx="2395835" cy="2412633"/>
            </a:xfrm>
            <a:prstGeom prst="rect">
              <a:avLst/>
            </a:prstGeom>
          </p:spPr>
        </p:pic>
      </p:grpSp>
      <p:grpSp>
        <p:nvGrpSpPr>
          <p:cNvPr id="41" name="Group 41"/>
          <p:cNvGrpSpPr/>
          <p:nvPr/>
        </p:nvGrpSpPr>
        <p:grpSpPr>
          <a:xfrm>
            <a:off x="16869976" y="7150677"/>
            <a:ext cx="1796876" cy="1809474"/>
            <a:chOff x="0" y="0"/>
            <a:chExt cx="2395835" cy="2412633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20"/>
            <a:srcRect l="348" r="348"/>
            <a:stretch>
              <a:fillRect/>
            </a:stretch>
          </p:blipFill>
          <p:spPr>
            <a:xfrm>
              <a:off x="0" y="0"/>
              <a:ext cx="2395835" cy="2412633"/>
            </a:xfrm>
            <a:prstGeom prst="rect">
              <a:avLst/>
            </a:prstGeom>
          </p:spPr>
        </p:pic>
      </p:grpSp>
      <p:grpSp>
        <p:nvGrpSpPr>
          <p:cNvPr id="43" name="Group 43"/>
          <p:cNvGrpSpPr/>
          <p:nvPr/>
        </p:nvGrpSpPr>
        <p:grpSpPr>
          <a:xfrm>
            <a:off x="6829105" y="1296847"/>
            <a:ext cx="4629789" cy="1187631"/>
            <a:chOff x="0" y="0"/>
            <a:chExt cx="6173052" cy="1583508"/>
          </a:xfrm>
        </p:grpSpPr>
        <p:sp>
          <p:nvSpPr>
            <p:cNvPr id="44" name="TextBox 44"/>
            <p:cNvSpPr txBox="1"/>
            <p:nvPr/>
          </p:nvSpPr>
          <p:spPr>
            <a:xfrm>
              <a:off x="448189" y="467822"/>
              <a:ext cx="5276675" cy="724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5"/>
                </a:lnSpc>
              </a:pPr>
              <a:r>
                <a:rPr lang="en-US" sz="3945" dirty="0">
                  <a:solidFill>
                    <a:srgbClr val="545454"/>
                  </a:solidFill>
                  <a:latin typeface="Aileron Bold"/>
                </a:rPr>
                <a:t>PROJECT SKILL</a:t>
              </a:r>
            </a:p>
          </p:txBody>
        </p:sp>
        <p:sp>
          <p:nvSpPr>
            <p:cNvPr id="45" name="AutoShape 45"/>
            <p:cNvSpPr/>
            <p:nvPr/>
          </p:nvSpPr>
          <p:spPr>
            <a:xfrm>
              <a:off x="0" y="25400"/>
              <a:ext cx="6173052" cy="0"/>
            </a:xfrm>
            <a:prstGeom prst="line">
              <a:avLst/>
            </a:prstGeom>
            <a:ln w="50800" cap="flat">
              <a:solidFill>
                <a:srgbClr val="5D796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0" y="1558108"/>
              <a:ext cx="6173052" cy="0"/>
            </a:xfrm>
            <a:prstGeom prst="line">
              <a:avLst/>
            </a:prstGeom>
            <a:ln w="50800" cap="flat">
              <a:solidFill>
                <a:srgbClr val="5D7963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7" name="Group 47"/>
          <p:cNvGrpSpPr/>
          <p:nvPr/>
        </p:nvGrpSpPr>
        <p:grpSpPr>
          <a:xfrm>
            <a:off x="7710277" y="5514975"/>
            <a:ext cx="2867446" cy="1016577"/>
            <a:chOff x="0" y="25400"/>
            <a:chExt cx="3823261" cy="1355436"/>
          </a:xfrm>
        </p:grpSpPr>
        <p:sp>
          <p:nvSpPr>
            <p:cNvPr id="48" name="AutoShape 48"/>
            <p:cNvSpPr/>
            <p:nvPr/>
          </p:nvSpPr>
          <p:spPr>
            <a:xfrm>
              <a:off x="0" y="25400"/>
              <a:ext cx="3823261" cy="0"/>
            </a:xfrm>
            <a:prstGeom prst="line">
              <a:avLst/>
            </a:prstGeom>
            <a:ln w="50800" cap="flat">
              <a:solidFill>
                <a:srgbClr val="5D796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0" y="1380836"/>
              <a:ext cx="3823261" cy="0"/>
            </a:xfrm>
            <a:prstGeom prst="line">
              <a:avLst/>
            </a:prstGeom>
            <a:ln w="50800" cap="flat">
              <a:solidFill>
                <a:srgbClr val="5D796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61199" y="230255"/>
              <a:ext cx="3700860" cy="9404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30"/>
                </a:lnSpc>
                <a:spcBef>
                  <a:spcPct val="0"/>
                </a:spcBef>
              </a:pPr>
              <a:r>
                <a:rPr lang="en-US" sz="3950" dirty="0" err="1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협업</a:t>
              </a:r>
              <a:r>
                <a:rPr lang="en-US" sz="3950" dirty="0">
                  <a:solidFill>
                    <a:srgbClr val="54545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tools</a:t>
              </a:r>
            </a:p>
          </p:txBody>
        </p:sp>
      </p:grpSp>
      <p:sp>
        <p:nvSpPr>
          <p:cNvPr id="51" name="Freeform 51"/>
          <p:cNvSpPr/>
          <p:nvPr/>
        </p:nvSpPr>
        <p:spPr>
          <a:xfrm>
            <a:off x="5526748" y="3361505"/>
            <a:ext cx="2240679" cy="322658"/>
          </a:xfrm>
          <a:custGeom>
            <a:avLst/>
            <a:gdLst/>
            <a:ahLst/>
            <a:cxnLst/>
            <a:rect l="l" t="t" r="r" b="b"/>
            <a:pathLst>
              <a:path w="2240679" h="322658">
                <a:moveTo>
                  <a:pt x="0" y="0"/>
                </a:moveTo>
                <a:lnTo>
                  <a:pt x="2240679" y="0"/>
                </a:lnTo>
                <a:lnTo>
                  <a:pt x="2240679" y="322658"/>
                </a:lnTo>
                <a:lnTo>
                  <a:pt x="0" y="32265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5526748" y="4023109"/>
            <a:ext cx="2240679" cy="537763"/>
          </a:xfrm>
          <a:custGeom>
            <a:avLst/>
            <a:gdLst/>
            <a:ahLst/>
            <a:cxnLst/>
            <a:rect l="l" t="t" r="r" b="b"/>
            <a:pathLst>
              <a:path w="2240679" h="537763">
                <a:moveTo>
                  <a:pt x="0" y="0"/>
                </a:moveTo>
                <a:lnTo>
                  <a:pt x="2240679" y="0"/>
                </a:lnTo>
                <a:lnTo>
                  <a:pt x="2240679" y="537763"/>
                </a:lnTo>
                <a:lnTo>
                  <a:pt x="0" y="53776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53" name="TextBox 53"/>
          <p:cNvSpPr txBox="1"/>
          <p:nvPr/>
        </p:nvSpPr>
        <p:spPr>
          <a:xfrm>
            <a:off x="15877641" y="66675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백엔드팀 김재경님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47700" y="-419100"/>
            <a:ext cx="19202399" cy="11239500"/>
            <a:chOff x="0" y="0"/>
            <a:chExt cx="25603199" cy="1498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101" b="6101"/>
            <a:stretch>
              <a:fillRect/>
            </a:stretch>
          </p:blipFill>
          <p:spPr>
            <a:xfrm>
              <a:off x="0" y="0"/>
              <a:ext cx="25603199" cy="1498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651097" y="1248891"/>
            <a:ext cx="8909606" cy="7789218"/>
            <a:chOff x="0" y="0"/>
            <a:chExt cx="2935493" cy="25663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35493" cy="2566352"/>
            </a:xfrm>
            <a:custGeom>
              <a:avLst/>
              <a:gdLst/>
              <a:ahLst/>
              <a:cxnLst/>
              <a:rect l="l" t="t" r="r" b="b"/>
              <a:pathLst>
                <a:path w="2935493" h="2566352">
                  <a:moveTo>
                    <a:pt x="0" y="0"/>
                  </a:moveTo>
                  <a:lnTo>
                    <a:pt x="2935493" y="0"/>
                  </a:lnTo>
                  <a:lnTo>
                    <a:pt x="2935493" y="2566352"/>
                  </a:lnTo>
                  <a:lnTo>
                    <a:pt x="0" y="25663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8593500" y="5827723"/>
            <a:ext cx="1024800" cy="0"/>
          </a:xfrm>
          <a:prstGeom prst="line">
            <a:avLst/>
          </a:prstGeom>
          <a:ln w="47625" cap="flat">
            <a:solidFill>
              <a:srgbClr val="CEC7C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377965" y="2439455"/>
            <a:ext cx="1532070" cy="1532070"/>
          </a:xfrm>
          <a:custGeom>
            <a:avLst/>
            <a:gdLst/>
            <a:ahLst/>
            <a:cxnLst/>
            <a:rect l="l" t="t" r="r" b="b"/>
            <a:pathLst>
              <a:path w="1532070" h="1532070">
                <a:moveTo>
                  <a:pt x="0" y="0"/>
                </a:moveTo>
                <a:lnTo>
                  <a:pt x="1532070" y="0"/>
                </a:lnTo>
                <a:lnTo>
                  <a:pt x="1532070" y="1532069"/>
                </a:lnTo>
                <a:lnTo>
                  <a:pt x="0" y="1532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523153" y="3922492"/>
            <a:ext cx="7165493" cy="150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1"/>
              </a:lnSpc>
            </a:pPr>
            <a:r>
              <a:rPr lang="en-US" sz="10204" dirty="0">
                <a:solidFill>
                  <a:srgbClr val="545454"/>
                </a:solidFill>
                <a:latin typeface="Belleza"/>
              </a:rPr>
              <a:t>Front-end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52377" y="6378613"/>
            <a:ext cx="758324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5805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sz="5805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5805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역할</a:t>
            </a:r>
            <a:r>
              <a:rPr lang="en-US" sz="5805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en-US" sz="5805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sz="5805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FFFFFF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428052" y="-28575"/>
            <a:ext cx="18964598" cy="2325217"/>
            <a:chOff x="0" y="0"/>
            <a:chExt cx="7142833" cy="875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42833" cy="875770"/>
            </a:xfrm>
            <a:custGeom>
              <a:avLst/>
              <a:gdLst/>
              <a:ahLst/>
              <a:cxnLst/>
              <a:rect l="l" t="t" r="r" b="b"/>
              <a:pathLst>
                <a:path w="7142833" h="875770">
                  <a:moveTo>
                    <a:pt x="0" y="0"/>
                  </a:moveTo>
                  <a:lnTo>
                    <a:pt x="7142833" y="0"/>
                  </a:lnTo>
                  <a:lnTo>
                    <a:pt x="7142833" y="875770"/>
                  </a:lnTo>
                  <a:lnTo>
                    <a:pt x="0" y="875770"/>
                  </a:lnTo>
                  <a:close/>
                </a:path>
              </a:pathLst>
            </a:custGeom>
            <a:solidFill>
              <a:srgbClr val="DBD0B3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0" y="1884782"/>
            <a:ext cx="18394850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498194" y="2630017"/>
          <a:ext cx="15388936" cy="7299591"/>
        </p:xfrm>
        <a:graphic>
          <a:graphicData uri="http://schemas.openxmlformats.org/drawingml/2006/table">
            <a:tbl>
              <a:tblPr/>
              <a:tblGrid>
                <a:gridCol w="279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2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3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5769"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911"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1911"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 flipV="1">
            <a:off x="7062762" y="9010650"/>
            <a:ext cx="98338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7062762" y="4968512"/>
            <a:ext cx="98338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7062762" y="5989198"/>
            <a:ext cx="98338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7062762" y="7927427"/>
            <a:ext cx="98338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372819" y="401638"/>
            <a:ext cx="8694981" cy="1057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 dirty="0">
                <a:solidFill>
                  <a:srgbClr val="545454"/>
                </a:solidFill>
                <a:latin typeface="Aileron Bold"/>
              </a:rPr>
              <a:t>Front-</a:t>
            </a:r>
            <a:r>
              <a:rPr lang="en-US" sz="6500" dirty="0" err="1">
                <a:solidFill>
                  <a:srgbClr val="545454"/>
                </a:solidFill>
                <a:latin typeface="Aileron Bold"/>
              </a:rPr>
              <a:t>end</a:t>
            </a:r>
            <a:r>
              <a:rPr lang="en-US" sz="6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</a:t>
            </a:r>
            <a:r>
              <a:rPr lang="en-US" sz="6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6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역할</a:t>
            </a:r>
            <a:r>
              <a:rPr lang="en-US" sz="6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6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소개</a:t>
            </a:r>
            <a:endParaRPr lang="en-US" sz="6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23555" y="2931502"/>
            <a:ext cx="1398588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이름</a:t>
            </a:r>
            <a:endParaRPr lang="en-US" sz="4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38398" y="5122423"/>
            <a:ext cx="1900201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latin typeface="+mn-ea"/>
              </a:rPr>
              <a:t>남동욱</a:t>
            </a:r>
            <a:endParaRPr lang="en-US" sz="4500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38398" y="8031013"/>
            <a:ext cx="1780253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latin typeface="+mn-ea"/>
              </a:rPr>
              <a:t>김아영</a:t>
            </a:r>
            <a:endParaRPr lang="en-US" sz="4500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53330" y="5122423"/>
            <a:ext cx="139986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latin typeface="+mn-ea"/>
              </a:rPr>
              <a:t>팀장</a:t>
            </a:r>
            <a:endParaRPr lang="en-US" sz="4500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153330" y="8031013"/>
            <a:ext cx="1247469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latin typeface="+mn-ea"/>
              </a:rPr>
              <a:t>팀원</a:t>
            </a:r>
            <a:endParaRPr lang="en-US" sz="4500" dirty="0">
              <a:solidFill>
                <a:srgbClr val="545454"/>
              </a:solidFill>
              <a:latin typeface="+mn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501442" y="4255477"/>
            <a:ext cx="895653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545454"/>
                </a:solidFill>
                <a:ea typeface="Aileron"/>
              </a:rPr>
              <a:t>퍼블리싱</a:t>
            </a:r>
            <a:r>
              <a:rPr lang="en-US" sz="2500" dirty="0">
                <a:solidFill>
                  <a:srgbClr val="545454"/>
                </a:solidFill>
                <a:ea typeface="Aileron"/>
              </a:rPr>
              <a:t> : </a:t>
            </a:r>
            <a:r>
              <a:rPr lang="en-US" sz="2500" dirty="0" err="1">
                <a:solidFill>
                  <a:srgbClr val="545454"/>
                </a:solidFill>
                <a:ea typeface="Aileron"/>
              </a:rPr>
              <a:t>myplantwrite</a:t>
            </a:r>
            <a:r>
              <a:rPr lang="en-US" sz="2500" dirty="0">
                <a:solidFill>
                  <a:srgbClr val="545454"/>
                </a:solidFill>
                <a:ea typeface="Aileron"/>
              </a:rPr>
              <a:t>, </a:t>
            </a:r>
            <a:r>
              <a:rPr lang="en-US" sz="2500" dirty="0" err="1">
                <a:solidFill>
                  <a:srgbClr val="545454"/>
                </a:solidFill>
                <a:ea typeface="Aileron"/>
              </a:rPr>
              <a:t>todowrite</a:t>
            </a:r>
            <a:r>
              <a:rPr lang="en-US" sz="2500" dirty="0">
                <a:solidFill>
                  <a:srgbClr val="545454"/>
                </a:solidFill>
                <a:ea typeface="Aileron"/>
              </a:rPr>
              <a:t>, </a:t>
            </a:r>
            <a:r>
              <a:rPr lang="en-US" sz="2500" dirty="0" err="1">
                <a:solidFill>
                  <a:srgbClr val="545454"/>
                </a:solidFill>
                <a:ea typeface="Aileron"/>
              </a:rPr>
              <a:t>diarywrite</a:t>
            </a:r>
            <a:r>
              <a:rPr lang="en-US" sz="2500" dirty="0">
                <a:solidFill>
                  <a:srgbClr val="545454"/>
                </a:solidFill>
                <a:ea typeface="Aileron"/>
              </a:rPr>
              <a:t>, </a:t>
            </a:r>
            <a:r>
              <a:rPr lang="en-US" sz="2500" dirty="0" err="1">
                <a:solidFill>
                  <a:srgbClr val="545454"/>
                </a:solidFill>
                <a:ea typeface="Aileron"/>
              </a:rPr>
              <a:t>수정</a:t>
            </a:r>
            <a:r>
              <a:rPr lang="en-US" sz="2500" dirty="0">
                <a:solidFill>
                  <a:srgbClr val="545454"/>
                </a:solidFill>
                <a:ea typeface="Aileron"/>
              </a:rPr>
              <a:t> </a:t>
            </a:r>
            <a:r>
              <a:rPr lang="en-US" sz="2500" dirty="0" err="1">
                <a:solidFill>
                  <a:srgbClr val="545454"/>
                </a:solidFill>
                <a:ea typeface="Aileron"/>
              </a:rPr>
              <a:t>페이지</a:t>
            </a:r>
            <a:endParaRPr lang="en-US" sz="2500" dirty="0">
              <a:solidFill>
                <a:srgbClr val="545454"/>
              </a:solidFill>
              <a:ea typeface="Ailero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01442" y="7216018"/>
            <a:ext cx="895653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500">
                <a:solidFill>
                  <a:srgbClr val="545454"/>
                </a:solidFill>
                <a:ea typeface="Aileron"/>
              </a:rPr>
              <a:t>퍼블리싱 : Main, List, 네비게이션, 상세페이지, 캘린더, 인트로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01442" y="5227395"/>
            <a:ext cx="895653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500">
                <a:solidFill>
                  <a:srgbClr val="545454"/>
                </a:solidFill>
                <a:ea typeface="Aileron"/>
              </a:rPr>
              <a:t>개발 : myplantlist, 글 작성 등록, 이미지 업로드, 수정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01442" y="8232227"/>
            <a:ext cx="895653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500">
                <a:solidFill>
                  <a:srgbClr val="545454"/>
                </a:solidFill>
                <a:ea typeface="Aileron"/>
              </a:rPr>
              <a:t>개발 : myplantlist, 글 작성 등록, 이미지 업로드, 수정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01442" y="6246373"/>
            <a:ext cx="895653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500">
                <a:solidFill>
                  <a:srgbClr val="545454"/>
                </a:solidFill>
                <a:ea typeface="Aileron"/>
              </a:rPr>
              <a:t>그 외 : GitHub, Notion정리, PPT 정리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01442" y="9220200"/>
            <a:ext cx="895653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500">
                <a:solidFill>
                  <a:srgbClr val="545454"/>
                </a:solidFill>
                <a:ea typeface="Aileron"/>
              </a:rPr>
              <a:t>그 외 : Figma, Notion 작업 서포트, 전반적인 디자인 및 아이콘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86690" y="2931502"/>
            <a:ext cx="1285806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역할</a:t>
            </a:r>
            <a:endParaRPr lang="en-US" sz="4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525348" y="2931502"/>
            <a:ext cx="2657251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담당</a:t>
            </a:r>
            <a:r>
              <a:rPr lang="en-US" sz="4500" dirty="0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4500" dirty="0" err="1">
                <a:solidFill>
                  <a:srgbClr val="54545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업무</a:t>
            </a:r>
            <a:endParaRPr lang="en-US" sz="4500" dirty="0">
              <a:solidFill>
                <a:srgbClr val="54545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877641" y="57150"/>
            <a:ext cx="2315109" cy="26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4"/>
              </a:lnSpc>
              <a:spcBef>
                <a:spcPct val="0"/>
              </a:spcBef>
            </a:pPr>
            <a:r>
              <a:rPr lang="en-US" sz="1517">
                <a:solidFill>
                  <a:srgbClr val="000000"/>
                </a:solidFill>
                <a:ea typeface="Aileron"/>
              </a:rPr>
              <a:t>발표자 프론트팀 남동욱님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977</Words>
  <Application>Microsoft Office PowerPoint</Application>
  <PresentationFormat>사용자 지정</PresentationFormat>
  <Paragraphs>289</Paragraphs>
  <Slides>43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Aileron Bold</vt:lpstr>
      <vt:lpstr>Arial</vt:lpstr>
      <vt:lpstr>HY견고딕</vt:lpstr>
      <vt:lpstr>Aileron</vt:lpstr>
      <vt:lpstr>Aileron Italics</vt:lpstr>
      <vt:lpstr>Belleza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 green</dc:title>
  <dc:creator>Administrator</dc:creator>
  <cp:lastModifiedBy>Windows 사용자</cp:lastModifiedBy>
  <cp:revision>5</cp:revision>
  <dcterms:created xsi:type="dcterms:W3CDTF">2006-08-16T00:00:00Z</dcterms:created>
  <dcterms:modified xsi:type="dcterms:W3CDTF">2023-07-12T06:25:51Z</dcterms:modified>
  <dc:identifier>DAFnwJGFHyQ</dc:identifier>
</cp:coreProperties>
</file>